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686" r:id="rId5"/>
  </p:sldMasterIdLst>
  <p:notesMasterIdLst>
    <p:notesMasterId r:id="rId58"/>
  </p:notesMasterIdLst>
  <p:handoutMasterIdLst>
    <p:handoutMasterId r:id="rId59"/>
  </p:handoutMasterIdLst>
  <p:sldIdLst>
    <p:sldId id="381" r:id="rId6"/>
    <p:sldId id="357" r:id="rId7"/>
    <p:sldId id="427" r:id="rId8"/>
    <p:sldId id="416" r:id="rId9"/>
    <p:sldId id="417" r:id="rId10"/>
    <p:sldId id="418" r:id="rId11"/>
    <p:sldId id="380" r:id="rId12"/>
    <p:sldId id="421" r:id="rId13"/>
    <p:sldId id="423" r:id="rId14"/>
    <p:sldId id="411" r:id="rId15"/>
    <p:sldId id="390" r:id="rId16"/>
    <p:sldId id="387" r:id="rId17"/>
    <p:sldId id="377" r:id="rId18"/>
    <p:sldId id="414" r:id="rId19"/>
    <p:sldId id="342" r:id="rId20"/>
    <p:sldId id="343" r:id="rId21"/>
    <p:sldId id="355" r:id="rId22"/>
    <p:sldId id="409" r:id="rId23"/>
    <p:sldId id="400" r:id="rId24"/>
    <p:sldId id="425" r:id="rId25"/>
    <p:sldId id="353" r:id="rId26"/>
    <p:sldId id="404" r:id="rId27"/>
    <p:sldId id="399" r:id="rId28"/>
    <p:sldId id="403" r:id="rId29"/>
    <p:sldId id="405" r:id="rId30"/>
    <p:sldId id="402" r:id="rId31"/>
    <p:sldId id="426" r:id="rId32"/>
    <p:sldId id="372" r:id="rId33"/>
    <p:sldId id="354" r:id="rId34"/>
    <p:sldId id="361" r:id="rId35"/>
    <p:sldId id="433" r:id="rId36"/>
    <p:sldId id="362" r:id="rId37"/>
    <p:sldId id="378" r:id="rId38"/>
    <p:sldId id="398" r:id="rId39"/>
    <p:sldId id="350" r:id="rId40"/>
    <p:sldId id="428" r:id="rId41"/>
    <p:sldId id="347" r:id="rId42"/>
    <p:sldId id="430" r:id="rId43"/>
    <p:sldId id="429" r:id="rId44"/>
    <p:sldId id="431" r:id="rId45"/>
    <p:sldId id="413" r:id="rId46"/>
    <p:sldId id="434" r:id="rId47"/>
    <p:sldId id="436" r:id="rId48"/>
    <p:sldId id="401" r:id="rId49"/>
    <p:sldId id="435" r:id="rId50"/>
    <p:sldId id="373" r:id="rId51"/>
    <p:sldId id="424" r:id="rId52"/>
    <p:sldId id="394" r:id="rId53"/>
    <p:sldId id="379" r:id="rId54"/>
    <p:sldId id="392" r:id="rId55"/>
    <p:sldId id="393" r:id="rId56"/>
    <p:sldId id="391" r:id="rId5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5]" lastIdx="1" clrIdx="1"/>
  <p:cmAuthor id="3" name="Kalsow, Brandan" initials="KB" lastIdx="1" clrIdx="2">
    <p:extLst>
      <p:ext uri="{19B8F6BF-5375-455C-9EA6-DF929625EA0E}">
        <p15:presenceInfo xmlns:p15="http://schemas.microsoft.com/office/powerpoint/2012/main" userId="S-1-5-21-363915741-2460359444-2585621659-21953" providerId="AD"/>
      </p:ext>
    </p:extLst>
  </p:cmAuthor>
  <p:cmAuthor id="4" name="Wang, Vanessa" initials="WV" lastIdx="1" clrIdx="3">
    <p:extLst>
      <p:ext uri="{19B8F6BF-5375-455C-9EA6-DF929625EA0E}">
        <p15:presenceInfo xmlns:p15="http://schemas.microsoft.com/office/powerpoint/2012/main" userId="S-1-5-21-363915741-2460359444-2585621659-219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4" dt="2019-08-02T13:36:49.903"/>
  </p1510:revLst>
</p1510:revInfo>
</file>

<file path=ppt/tableStyles.xml><?xml version="1.0" encoding="utf-8"?>
<a:tblStyleLst xmlns:a="http://schemas.openxmlformats.org/drawingml/2006/main" def="{51DB65CC-332E-40A1-855A-1F6ABEDBEBB3}">
  <a:tblStyle styleId="{51DB65CC-332E-40A1-855A-1F6ABEDBEBB3}" styleName="Surescripts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Row>
      <a:tcTxStyle b="on">
        <a:fontRef idx="minor"/>
        <a:schemeClr val="dk1"/>
      </a:tcTxStyle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chemeClr val="dk1"/>
      </a:tcTxStyle>
      <a:tcStyle>
        <a:tcBdr>
          <a:top>
            <a:ln>
              <a:noFill/>
            </a:ln>
          </a:top>
          <a:bottom>
            <a:ln w="19050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on, Joel" userId="S::joel.larson@surescripts.com::1db3acc2-c1ae-42b3-aef1-8bf83f16bba1" providerId="AD" clId="Web-{6E0EFF6F-8368-46BE-9FDF-ADAFE53F11CA}"/>
    <pc:docChg chg="addSld delSld modSld">
      <pc:chgData name="Larson, Joel" userId="S::joel.larson@surescripts.com::1db3acc2-c1ae-42b3-aef1-8bf83f16bba1" providerId="AD" clId="Web-{6E0EFF6F-8368-46BE-9FDF-ADAFE53F11CA}" dt="2019-08-02T13:38:21.075" v="114"/>
      <pc:docMkLst>
        <pc:docMk/>
      </pc:docMkLst>
      <pc:sldChg chg="del">
        <pc:chgData name="Larson, Joel" userId="S::joel.larson@surescripts.com::1db3acc2-c1ae-42b3-aef1-8bf83f16bba1" providerId="AD" clId="Web-{6E0EFF6F-8368-46BE-9FDF-ADAFE53F11CA}" dt="2019-08-02T13:36:52.012" v="113"/>
        <pc:sldMkLst>
          <pc:docMk/>
          <pc:sldMk cId="3233426449" sldId="349"/>
        </pc:sldMkLst>
      </pc:sldChg>
      <pc:sldChg chg="del">
        <pc:chgData name="Larson, Joel" userId="S::joel.larson@surescripts.com::1db3acc2-c1ae-42b3-aef1-8bf83f16bba1" providerId="AD" clId="Web-{6E0EFF6F-8368-46BE-9FDF-ADAFE53F11CA}" dt="2019-08-02T13:35:41.950" v="108"/>
        <pc:sldMkLst>
          <pc:docMk/>
          <pc:sldMk cId="2104260114" sldId="358"/>
        </pc:sldMkLst>
      </pc:sldChg>
      <pc:sldChg chg="del">
        <pc:chgData name="Larson, Joel" userId="S::joel.larson@surescripts.com::1db3acc2-c1ae-42b3-aef1-8bf83f16bba1" providerId="AD" clId="Web-{6E0EFF6F-8368-46BE-9FDF-ADAFE53F11CA}" dt="2019-08-02T13:35:41.950" v="107"/>
        <pc:sldMkLst>
          <pc:docMk/>
          <pc:sldMk cId="1180407181" sldId="371"/>
        </pc:sldMkLst>
      </pc:sldChg>
      <pc:sldChg chg="addSp delSp modSp del">
        <pc:chgData name="Larson, Joel" userId="S::joel.larson@surescripts.com::1db3acc2-c1ae-42b3-aef1-8bf83f16bba1" providerId="AD" clId="Web-{6E0EFF6F-8368-46BE-9FDF-ADAFE53F11CA}" dt="2019-08-02T13:35:11.262" v="106"/>
        <pc:sldMkLst>
          <pc:docMk/>
          <pc:sldMk cId="1480796496" sldId="397"/>
        </pc:sldMkLst>
        <pc:spChg chg="del mod">
          <ac:chgData name="Larson, Joel" userId="S::joel.larson@surescripts.com::1db3acc2-c1ae-42b3-aef1-8bf83f16bba1" providerId="AD" clId="Web-{6E0EFF6F-8368-46BE-9FDF-ADAFE53F11CA}" dt="2019-08-02T13:31:05.167" v="31"/>
          <ac:spMkLst>
            <pc:docMk/>
            <pc:sldMk cId="1480796496" sldId="397"/>
            <ac:spMk id="2" creationId="{00000000-0000-0000-0000-000000000000}"/>
          </ac:spMkLst>
        </pc:spChg>
        <pc:spChg chg="del mod">
          <ac:chgData name="Larson, Joel" userId="S::joel.larson@surescripts.com::1db3acc2-c1ae-42b3-aef1-8bf83f16bba1" providerId="AD" clId="Web-{6E0EFF6F-8368-46BE-9FDF-ADAFE53F11CA}" dt="2019-08-02T13:31:05.167" v="30"/>
          <ac:spMkLst>
            <pc:docMk/>
            <pc:sldMk cId="1480796496" sldId="397"/>
            <ac:spMk id="3" creationId="{00000000-0000-0000-0000-000000000000}"/>
          </ac:spMkLst>
        </pc:spChg>
        <pc:spChg chg="add del">
          <ac:chgData name="Larson, Joel" userId="S::joel.larson@surescripts.com::1db3acc2-c1ae-42b3-aef1-8bf83f16bba1" providerId="AD" clId="Web-{6E0EFF6F-8368-46BE-9FDF-ADAFE53F11CA}" dt="2019-08-02T13:31:00.433" v="25"/>
          <ac:spMkLst>
            <pc:docMk/>
            <pc:sldMk cId="1480796496" sldId="397"/>
            <ac:spMk id="19" creationId="{806511DE-885A-490B-928C-8BC6989A96DA}"/>
          </ac:spMkLst>
        </pc:spChg>
        <pc:spChg chg="add del">
          <ac:chgData name="Larson, Joel" userId="S::joel.larson@surescripts.com::1db3acc2-c1ae-42b3-aef1-8bf83f16bba1" providerId="AD" clId="Web-{6E0EFF6F-8368-46BE-9FDF-ADAFE53F11CA}" dt="2019-08-02T13:31:00.433" v="24"/>
          <ac:spMkLst>
            <pc:docMk/>
            <pc:sldMk cId="1480796496" sldId="397"/>
            <ac:spMk id="21" creationId="{E3FAEBBD-2C3C-45FC-ACF0-72024B5299C8}"/>
          </ac:spMkLst>
        </pc:spChg>
        <pc:spChg chg="add">
          <ac:chgData name="Larson, Joel" userId="S::joel.larson@surescripts.com::1db3acc2-c1ae-42b3-aef1-8bf83f16bba1" providerId="AD" clId="Web-{6E0EFF6F-8368-46BE-9FDF-ADAFE53F11CA}" dt="2019-08-02T13:31:06.902" v="40"/>
          <ac:spMkLst>
            <pc:docMk/>
            <pc:sldMk cId="1480796496" sldId="397"/>
            <ac:spMk id="31" creationId="{3A678756-8BB1-4558-A4CA-D811F6A8AF15}"/>
          </ac:spMkLst>
        </pc:spChg>
        <pc:spChg chg="add mod">
          <ac:chgData name="Larson, Joel" userId="S::joel.larson@surescripts.com::1db3acc2-c1ae-42b3-aef1-8bf83f16bba1" providerId="AD" clId="Web-{6E0EFF6F-8368-46BE-9FDF-ADAFE53F11CA}" dt="2019-08-02T13:32:38.074" v="51" actId="20577"/>
          <ac:spMkLst>
            <pc:docMk/>
            <pc:sldMk cId="1480796496" sldId="397"/>
            <ac:spMk id="33" creationId="{57F37051-A524-4888-913B-D472091DDA3F}"/>
          </ac:spMkLst>
        </pc:spChg>
        <pc:picChg chg="add del">
          <ac:chgData name="Larson, Joel" userId="S::joel.larson@surescripts.com::1db3acc2-c1ae-42b3-aef1-8bf83f16bba1" providerId="AD" clId="Web-{6E0EFF6F-8368-46BE-9FDF-ADAFE53F11CA}" dt="2019-08-02T13:31:00.433" v="29"/>
          <ac:picMkLst>
            <pc:docMk/>
            <pc:sldMk cId="1480796496" sldId="397"/>
            <ac:picMk id="4" creationId="{3124E0A4-1094-4524-8D29-122442C856FC}"/>
          </ac:picMkLst>
        </pc:picChg>
        <pc:picChg chg="add del">
          <ac:chgData name="Larson, Joel" userId="S::joel.larson@surescripts.com::1db3acc2-c1ae-42b3-aef1-8bf83f16bba1" providerId="AD" clId="Web-{6E0EFF6F-8368-46BE-9FDF-ADAFE53F11CA}" dt="2019-08-02T13:31:00.433" v="28"/>
          <ac:picMkLst>
            <pc:docMk/>
            <pc:sldMk cId="1480796496" sldId="397"/>
            <ac:picMk id="6" creationId="{6523C6BF-0438-40C8-8239-5AF45D9B3498}"/>
          </ac:picMkLst>
        </pc:picChg>
        <pc:picChg chg="del mod">
          <ac:chgData name="Larson, Joel" userId="S::joel.larson@surescripts.com::1db3acc2-c1ae-42b3-aef1-8bf83f16bba1" providerId="AD" clId="Web-{6E0EFF6F-8368-46BE-9FDF-ADAFE53F11CA}" dt="2019-08-02T13:31:05.167" v="35"/>
          <ac:picMkLst>
            <pc:docMk/>
            <pc:sldMk cId="1480796496" sldId="397"/>
            <ac:picMk id="7" creationId="{FC2D2956-49BD-4D7C-A77E-0E9C6FD360AE}"/>
          </ac:picMkLst>
        </pc:picChg>
        <pc:picChg chg="add del">
          <ac:chgData name="Larson, Joel" userId="S::joel.larson@surescripts.com::1db3acc2-c1ae-42b3-aef1-8bf83f16bba1" providerId="AD" clId="Web-{6E0EFF6F-8368-46BE-9FDF-ADAFE53F11CA}" dt="2019-08-02T13:31:00.433" v="27"/>
          <ac:picMkLst>
            <pc:docMk/>
            <pc:sldMk cId="1480796496" sldId="397"/>
            <ac:picMk id="8" creationId="{367D8084-7873-4749-AE0B-32E868A371AF}"/>
          </ac:picMkLst>
        </pc:picChg>
        <pc:picChg chg="del mod">
          <ac:chgData name="Larson, Joel" userId="S::joel.larson@surescripts.com::1db3acc2-c1ae-42b3-aef1-8bf83f16bba1" providerId="AD" clId="Web-{6E0EFF6F-8368-46BE-9FDF-ADAFE53F11CA}" dt="2019-08-02T13:31:05.167" v="34"/>
          <ac:picMkLst>
            <pc:docMk/>
            <pc:sldMk cId="1480796496" sldId="397"/>
            <ac:picMk id="9" creationId="{62C64041-AB45-4937-B285-62AF59469E71}"/>
          </ac:picMkLst>
        </pc:picChg>
        <pc:picChg chg="del mod">
          <ac:chgData name="Larson, Joel" userId="S::joel.larson@surescripts.com::1db3acc2-c1ae-42b3-aef1-8bf83f16bba1" providerId="AD" clId="Web-{6E0EFF6F-8368-46BE-9FDF-ADAFE53F11CA}" dt="2019-08-02T13:31:05.167" v="33"/>
          <ac:picMkLst>
            <pc:docMk/>
            <pc:sldMk cId="1480796496" sldId="397"/>
            <ac:picMk id="11" creationId="{2493F5DA-4BF4-4625-A82A-7528E2AB3AF0}"/>
          </ac:picMkLst>
        </pc:picChg>
        <pc:picChg chg="del mod">
          <ac:chgData name="Larson, Joel" userId="S::joel.larson@surescripts.com::1db3acc2-c1ae-42b3-aef1-8bf83f16bba1" providerId="AD" clId="Web-{6E0EFF6F-8368-46BE-9FDF-ADAFE53F11CA}" dt="2019-08-02T13:31:05.167" v="32"/>
          <ac:picMkLst>
            <pc:docMk/>
            <pc:sldMk cId="1480796496" sldId="397"/>
            <ac:picMk id="13" creationId="{021C37F8-D0C0-4E6E-82C4-0BDA37F3BCA4}"/>
          </ac:picMkLst>
        </pc:picChg>
        <pc:picChg chg="add del">
          <ac:chgData name="Larson, Joel" userId="S::joel.larson@surescripts.com::1db3acc2-c1ae-42b3-aef1-8bf83f16bba1" providerId="AD" clId="Web-{6E0EFF6F-8368-46BE-9FDF-ADAFE53F11CA}" dt="2019-08-02T13:31:00.433" v="26"/>
          <ac:picMkLst>
            <pc:docMk/>
            <pc:sldMk cId="1480796496" sldId="397"/>
            <ac:picMk id="17" creationId="{89CE6268-9BA3-4517-A355-8AB3D380D9A3}"/>
          </ac:picMkLst>
        </pc:picChg>
        <pc:picChg chg="add del mod">
          <ac:chgData name="Larson, Joel" userId="S::joel.larson@surescripts.com::1db3acc2-c1ae-42b3-aef1-8bf83f16bba1" providerId="AD" clId="Web-{6E0EFF6F-8368-46BE-9FDF-ADAFE53F11CA}" dt="2019-08-02T13:34:20.652" v="97"/>
          <ac:picMkLst>
            <pc:docMk/>
            <pc:sldMk cId="1480796496" sldId="397"/>
            <ac:picMk id="23" creationId="{F83B49A9-0AC3-458B-9AB0-BD19B2C77037}"/>
          </ac:picMkLst>
        </pc:picChg>
        <pc:picChg chg="add">
          <ac:chgData name="Larson, Joel" userId="S::joel.larson@surescripts.com::1db3acc2-c1ae-42b3-aef1-8bf83f16bba1" providerId="AD" clId="Web-{6E0EFF6F-8368-46BE-9FDF-ADAFE53F11CA}" dt="2019-08-02T13:31:06.870" v="37"/>
          <ac:picMkLst>
            <pc:docMk/>
            <pc:sldMk cId="1480796496" sldId="397"/>
            <ac:picMk id="25" creationId="{81C74562-B559-41AB-81BB-2EB2CEBB06C1}"/>
          </ac:picMkLst>
        </pc:picChg>
        <pc:picChg chg="add">
          <ac:chgData name="Larson, Joel" userId="S::joel.larson@surescripts.com::1db3acc2-c1ae-42b3-aef1-8bf83f16bba1" providerId="AD" clId="Web-{6E0EFF6F-8368-46BE-9FDF-ADAFE53F11CA}" dt="2019-08-02T13:31:06.870" v="38"/>
          <ac:picMkLst>
            <pc:docMk/>
            <pc:sldMk cId="1480796496" sldId="397"/>
            <ac:picMk id="27" creationId="{AF496635-BD1C-4975-93CB-0189C5C64FBA}"/>
          </ac:picMkLst>
        </pc:picChg>
        <pc:picChg chg="add del">
          <ac:chgData name="Larson, Joel" userId="S::joel.larson@surescripts.com::1db3acc2-c1ae-42b3-aef1-8bf83f16bba1" providerId="AD" clId="Web-{6E0EFF6F-8368-46BE-9FDF-ADAFE53F11CA}" dt="2019-08-02T13:32:06.105" v="45"/>
          <ac:picMkLst>
            <pc:docMk/>
            <pc:sldMk cId="1480796496" sldId="397"/>
            <ac:picMk id="29" creationId="{E25E2796-4D92-4B5A-9C37-67004F261DE5}"/>
          </ac:picMkLst>
        </pc:picChg>
        <pc:picChg chg="add mod">
          <ac:chgData name="Larson, Joel" userId="S::joel.larson@surescripts.com::1db3acc2-c1ae-42b3-aef1-8bf83f16bba1" providerId="AD" clId="Web-{6E0EFF6F-8368-46BE-9FDF-ADAFE53F11CA}" dt="2019-08-02T13:32:13.683" v="46" actId="1076"/>
          <ac:picMkLst>
            <pc:docMk/>
            <pc:sldMk cId="1480796496" sldId="397"/>
            <ac:picMk id="35" creationId="{E8C5FDE2-ACB2-46B9-966E-7F9C934E7C2D}"/>
          </ac:picMkLst>
        </pc:picChg>
      </pc:sldChg>
      <pc:sldChg chg="addSp delSp modSp add replId">
        <pc:chgData name="Larson, Joel" userId="S::joel.larson@surescripts.com::1db3acc2-c1ae-42b3-aef1-8bf83f16bba1" providerId="AD" clId="Web-{6E0EFF6F-8368-46BE-9FDF-ADAFE53F11CA}" dt="2019-08-02T13:35:03.965" v="105"/>
        <pc:sldMkLst>
          <pc:docMk/>
          <pc:sldMk cId="2734113368" sldId="427"/>
        </pc:sldMkLst>
        <pc:spChg chg="mod">
          <ac:chgData name="Larson, Joel" userId="S::joel.larson@surescripts.com::1db3acc2-c1ae-42b3-aef1-8bf83f16bba1" providerId="AD" clId="Web-{6E0EFF6F-8368-46BE-9FDF-ADAFE53F11CA}" dt="2019-08-02T13:33:14.824" v="88" actId="20577"/>
          <ac:spMkLst>
            <pc:docMk/>
            <pc:sldMk cId="2734113368" sldId="427"/>
            <ac:spMk id="3" creationId="{00000000-0000-0000-0000-000000000000}"/>
          </ac:spMkLst>
        </pc:spChg>
        <pc:picChg chg="add mod">
          <ac:chgData name="Larson, Joel" userId="S::joel.larson@surescripts.com::1db3acc2-c1ae-42b3-aef1-8bf83f16bba1" providerId="AD" clId="Web-{6E0EFF6F-8368-46BE-9FDF-ADAFE53F11CA}" dt="2019-08-02T13:34:16.856" v="96" actId="1076"/>
          <ac:picMkLst>
            <pc:docMk/>
            <pc:sldMk cId="2734113368" sldId="427"/>
            <ac:picMk id="4" creationId="{6390FBD6-F704-493B-81AB-515DCC39076D}"/>
          </ac:picMkLst>
        </pc:picChg>
        <pc:picChg chg="add del mod">
          <ac:chgData name="Larson, Joel" userId="S::joel.larson@surescripts.com::1db3acc2-c1ae-42b3-aef1-8bf83f16bba1" providerId="AD" clId="Web-{6E0EFF6F-8368-46BE-9FDF-ADAFE53F11CA}" dt="2019-08-02T13:34:42.809" v="103"/>
          <ac:picMkLst>
            <pc:docMk/>
            <pc:sldMk cId="2734113368" sldId="427"/>
            <ac:picMk id="6" creationId="{D8B8FE04-2457-4F9B-86EF-EE1F850CB12F}"/>
          </ac:picMkLst>
        </pc:picChg>
        <pc:picChg chg="add del mod">
          <ac:chgData name="Larson, Joel" userId="S::joel.larson@surescripts.com::1db3acc2-c1ae-42b3-aef1-8bf83f16bba1" providerId="AD" clId="Web-{6E0EFF6F-8368-46BE-9FDF-ADAFE53F11CA}" dt="2019-08-02T13:35:03.965" v="105"/>
          <ac:picMkLst>
            <pc:docMk/>
            <pc:sldMk cId="2734113368" sldId="427"/>
            <ac:picMk id="7" creationId="{FC2D2956-49BD-4D7C-A77E-0E9C6FD360AE}"/>
          </ac:picMkLst>
        </pc:picChg>
        <pc:picChg chg="del">
          <ac:chgData name="Larson, Joel" userId="S::joel.larson@surescripts.com::1db3acc2-c1ae-42b3-aef1-8bf83f16bba1" providerId="AD" clId="Web-{6E0EFF6F-8368-46BE-9FDF-ADAFE53F11CA}" dt="2019-08-02T13:33:56.793" v="91"/>
          <ac:picMkLst>
            <pc:docMk/>
            <pc:sldMk cId="2734113368" sldId="427"/>
            <ac:picMk id="13" creationId="{021C37F8-D0C0-4E6E-82C4-0BDA37F3BCA4}"/>
          </ac:picMkLst>
        </pc:picChg>
      </pc:sldChg>
      <pc:sldChg chg="modSp">
        <pc:chgData name="Larson, Joel" userId="S::joel.larson@surescripts.com::1db3acc2-c1ae-42b3-aef1-8bf83f16bba1" providerId="AD" clId="Web-{6E0EFF6F-8368-46BE-9FDF-ADAFE53F11CA}" dt="2019-08-02T13:36:49.903" v="112" actId="20577"/>
        <pc:sldMkLst>
          <pc:docMk/>
          <pc:sldMk cId="3936281353" sldId="431"/>
        </pc:sldMkLst>
        <pc:spChg chg="mod">
          <ac:chgData name="Larson, Joel" userId="S::joel.larson@surescripts.com::1db3acc2-c1ae-42b3-aef1-8bf83f16bba1" providerId="AD" clId="Web-{6E0EFF6F-8368-46BE-9FDF-ADAFE53F11CA}" dt="2019-08-02T13:36:49.903" v="112" actId="20577"/>
          <ac:spMkLst>
            <pc:docMk/>
            <pc:sldMk cId="3936281353" sldId="431"/>
            <ac:spMk id="3" creationId="{00000000-0000-0000-0000-000000000000}"/>
          </ac:spMkLst>
        </pc:spChg>
      </pc:sldChg>
      <pc:sldChg chg="del">
        <pc:chgData name="Larson, Joel" userId="S::joel.larson@surescripts.com::1db3acc2-c1ae-42b3-aef1-8bf83f16bba1" providerId="AD" clId="Web-{6E0EFF6F-8368-46BE-9FDF-ADAFE53F11CA}" dt="2019-08-02T13:38:21.075" v="114"/>
        <pc:sldMkLst>
          <pc:docMk/>
          <pc:sldMk cId="914688247" sldId="432"/>
        </pc:sldMkLst>
      </pc:sldChg>
    </pc:docChg>
  </pc:docChgLst>
  <pc:docChgLst>
    <pc:chgData name="Wang, Vanessa" userId="S::vanessa.wang@surescripts.com::6e5d5219-e3d0-4314-9a70-fb1897edf441" providerId="AD" clId="Web-{9719E076-258E-475D-8B54-C1788DBAE34E}"/>
    <pc:docChg chg="modSld">
      <pc:chgData name="Wang, Vanessa" userId="S::vanessa.wang@surescripts.com::6e5d5219-e3d0-4314-9a70-fb1897edf441" providerId="AD" clId="Web-{9719E076-258E-475D-8B54-C1788DBAE34E}" dt="2019-08-02T13:30:24.894" v="13"/>
      <pc:docMkLst>
        <pc:docMk/>
      </pc:docMkLst>
      <pc:sldChg chg="addSp delSp modSp">
        <pc:chgData name="Wang, Vanessa" userId="S::vanessa.wang@surescripts.com::6e5d5219-e3d0-4314-9a70-fb1897edf441" providerId="AD" clId="Web-{9719E076-258E-475D-8B54-C1788DBAE34E}" dt="2019-08-02T13:30:24.894" v="13"/>
        <pc:sldMkLst>
          <pc:docMk/>
          <pc:sldMk cId="588776715" sldId="414"/>
        </pc:sldMkLst>
        <pc:picChg chg="add del mod">
          <ac:chgData name="Wang, Vanessa" userId="S::vanessa.wang@surescripts.com::6e5d5219-e3d0-4314-9a70-fb1897edf441" providerId="AD" clId="Web-{9719E076-258E-475D-8B54-C1788DBAE34E}" dt="2019-08-02T13:30:12.191" v="8"/>
          <ac:picMkLst>
            <pc:docMk/>
            <pc:sldMk cId="588776715" sldId="414"/>
            <ac:picMk id="4" creationId="{CB52E64F-0101-4CD4-9175-83A55F2FD4FF}"/>
          </ac:picMkLst>
        </pc:picChg>
        <pc:picChg chg="del">
          <ac:chgData name="Wang, Vanessa" userId="S::vanessa.wang@surescripts.com::6e5d5219-e3d0-4314-9a70-fb1897edf441" providerId="AD" clId="Web-{9719E076-258E-475D-8B54-C1788DBAE34E}" dt="2019-08-02T13:29:43.035" v="0"/>
          <ac:picMkLst>
            <pc:docMk/>
            <pc:sldMk cId="588776715" sldId="414"/>
            <ac:picMk id="5" creationId="{00000000-0000-0000-0000-000000000000}"/>
          </ac:picMkLst>
        </pc:picChg>
        <pc:picChg chg="add del mod">
          <ac:chgData name="Wang, Vanessa" userId="S::vanessa.wang@surescripts.com::6e5d5219-e3d0-4314-9a70-fb1897edf441" providerId="AD" clId="Web-{9719E076-258E-475D-8B54-C1788DBAE34E}" dt="2019-08-02T13:30:24.894" v="13"/>
          <ac:picMkLst>
            <pc:docMk/>
            <pc:sldMk cId="588776715" sldId="414"/>
            <ac:picMk id="8" creationId="{232B2B3B-1044-48AB-9F42-E6E5A5A18083}"/>
          </ac:picMkLst>
        </pc:picChg>
      </pc:sldChg>
    </pc:docChg>
  </pc:docChgLst>
  <pc:docChgLst>
    <pc:chgData name="Wang, Vanessa" userId="S::vanessa.wang@surescripts.com::6e5d5219-e3d0-4314-9a70-fb1897edf441" providerId="AD" clId="Web-{66BDBF41-4DC1-4B47-A490-F3EF4F9D69FA}"/>
    <pc:docChg chg="modSld">
      <pc:chgData name="Wang, Vanessa" userId="S::vanessa.wang@surescripts.com::6e5d5219-e3d0-4314-9a70-fb1897edf441" providerId="AD" clId="Web-{66BDBF41-4DC1-4B47-A490-F3EF4F9D69FA}" dt="2019-08-02T13:47:02.783" v="7" actId="20577"/>
      <pc:docMkLst>
        <pc:docMk/>
      </pc:docMkLst>
      <pc:sldChg chg="modSp">
        <pc:chgData name="Wang, Vanessa" userId="S::vanessa.wang@surescripts.com::6e5d5219-e3d0-4314-9a70-fb1897edf441" providerId="AD" clId="Web-{66BDBF41-4DC1-4B47-A490-F3EF4F9D69FA}" dt="2019-08-02T13:47:02.783" v="7" actId="20577"/>
        <pc:sldMkLst>
          <pc:docMk/>
          <pc:sldMk cId="802823229" sldId="347"/>
        </pc:sldMkLst>
        <pc:spChg chg="mod">
          <ac:chgData name="Wang, Vanessa" userId="S::vanessa.wang@surescripts.com::6e5d5219-e3d0-4314-9a70-fb1897edf441" providerId="AD" clId="Web-{66BDBF41-4DC1-4B47-A490-F3EF4F9D69FA}" dt="2019-08-02T13:47:02.783" v="7" actId="20577"/>
          <ac:spMkLst>
            <pc:docMk/>
            <pc:sldMk cId="802823229" sldId="347"/>
            <ac:spMk id="3" creationId="{00000000-0000-0000-0000-000000000000}"/>
          </ac:spMkLst>
        </pc:spChg>
      </pc:sldChg>
      <pc:sldChg chg="modSp">
        <pc:chgData name="Wang, Vanessa" userId="S::vanessa.wang@surescripts.com::6e5d5219-e3d0-4314-9a70-fb1897edf441" providerId="AD" clId="Web-{66BDBF41-4DC1-4B47-A490-F3EF4F9D69FA}" dt="2019-08-02T13:46:09.064" v="3" actId="20577"/>
        <pc:sldMkLst>
          <pc:docMk/>
          <pc:sldMk cId="1318104911" sldId="377"/>
        </pc:sldMkLst>
        <pc:spChg chg="mod">
          <ac:chgData name="Wang, Vanessa" userId="S::vanessa.wang@surescripts.com::6e5d5219-e3d0-4314-9a70-fb1897edf441" providerId="AD" clId="Web-{66BDBF41-4DC1-4B47-A490-F3EF4F9D69FA}" dt="2019-08-02T13:46:09.064" v="3" actId="20577"/>
          <ac:spMkLst>
            <pc:docMk/>
            <pc:sldMk cId="1318104911" sldId="377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25B305-9076-0B44-AD7F-5FDD40CC5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C5CD6-5FB0-1943-A88A-4AF0ACFC33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2B800A-92A9-ED4D-9473-321161BF8C3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E496C-B616-914D-82BE-8DCDFEBB2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45494-DEB3-4942-B384-070691FDF5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7D9CC1-FF56-CB4E-8D16-94C1D18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36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B1C98C2-A4C7-6840-AD74-3C377F0436D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8F35D24-8EA6-D543-A73B-572D5DBF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3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4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31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3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Manager will</a:t>
            </a:r>
            <a:r>
              <a:rPr lang="en-US" baseline="0"/>
              <a:t> see this homepage: table with forms.</a:t>
            </a:r>
            <a:endParaRPr lang="en-US"/>
          </a:p>
          <a:p>
            <a:r>
              <a:rPr lang="en-US"/>
              <a:t>Each column represents part of the form:</a:t>
            </a:r>
          </a:p>
          <a:p>
            <a:pPr marL="171450" indent="-171450">
              <a:buFontTx/>
              <a:buChar char="-"/>
            </a:pPr>
            <a:r>
              <a:rPr lang="en-US"/>
              <a:t>Customer (who</a:t>
            </a:r>
            <a:r>
              <a:rPr lang="en-US" baseline="0"/>
              <a:t> the form is meant for)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Product (the</a:t>
            </a:r>
            <a:r>
              <a:rPr lang="en-US" baseline="0"/>
              <a:t> </a:t>
            </a:r>
            <a:r>
              <a:rPr lang="en-US" baseline="0" err="1"/>
              <a:t>Surescripts</a:t>
            </a:r>
            <a:r>
              <a:rPr lang="en-US" baseline="0"/>
              <a:t> product the customer needs)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Manager (the</a:t>
            </a:r>
            <a:r>
              <a:rPr lang="en-US" baseline="0"/>
              <a:t> manager that is working on the form</a:t>
            </a:r>
            <a:r>
              <a:rPr lang="en-US"/>
              <a:t>)</a:t>
            </a:r>
          </a:p>
          <a:p>
            <a:pPr marL="171450" indent="-171450">
              <a:buFontTx/>
              <a:buChar char="-"/>
            </a:pPr>
            <a:r>
              <a:rPr lang="en-US"/>
              <a:t>Status (the</a:t>
            </a:r>
            <a:r>
              <a:rPr lang="en-US" baseline="0"/>
              <a:t> stage the form is at)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Last modified (last modified)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</a:t>
            </a:r>
            <a:r>
              <a:rPr lang="en-US" baseline="0"/>
              <a:t> forms at multiple stages, so we created a color code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The integration manager has actions to do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The customer has actions to do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Completed forms, which can be filed away or used for future reference</a:t>
            </a:r>
          </a:p>
          <a:p>
            <a:r>
              <a:rPr lang="en-US" baseline="0"/>
              <a:t>Canceled, if a manager does not need to work with a customer anymore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Request Changes </a:t>
            </a:r>
            <a:r>
              <a:rPr lang="en-US">
                <a:sym typeface="Wingdings" panose="05000000000000000000" pitchFamily="2" charset="2"/>
              </a:rPr>
              <a:t> IMA does stuff  Ready for Customer Input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Integration</a:t>
            </a:r>
            <a:r>
              <a:rPr lang="en-US" baseline="0"/>
              <a:t> managers are working with several forms at once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Ability to page through forms and filter through them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Pagination is important since we’re loading forms from the database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Helps with usability since we aren’t loading all forms at once and slowing down the page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Filtering if the manager knows what customer to look for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Optional: Status groups, last modified calendar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3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After</a:t>
            </a:r>
            <a:r>
              <a:rPr lang="en-US" baseline="0"/>
              <a:t> explaining what the homepage represents, the integration manager has a few actions they can do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Can either create a new form or work with existing form</a:t>
            </a:r>
          </a:p>
          <a:p>
            <a:r>
              <a:rPr lang="en-US" baseline="0"/>
              <a:t>To start off workflow, the integration manger will create a new form (after they have made contact with the customer)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51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Our purpose this summer was to design and build a site to replace this chain of secure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focus was on attaining the connectivity information from the customer, but we did not stop there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wanted to create a source of truth for this information, a landing point for the customer and for the integration manager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wished to design a smooth way for each party to exchange information and to approve of and request changes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wished to gather additional information that would help the integration managers along their journey of upgrading a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4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4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</a:t>
            </a:r>
            <a:r>
              <a:rPr lang="en-US" baseline="0"/>
              <a:t> </a:t>
            </a:r>
            <a:r>
              <a:rPr lang="en-US"/>
              <a:t>Might</a:t>
            </a:r>
            <a:r>
              <a:rPr lang="en-US" baseline="0"/>
              <a:t> get rid of this slide; easier to jump into the visuals later on</a:t>
            </a:r>
          </a:p>
          <a:p>
            <a:r>
              <a:rPr lang="en-US" baseline="0"/>
              <a:t>Description of microsite felt a little out of place. Could be better in Brandan’s 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77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5895" indent="-175895">
              <a:spcBef>
                <a:spcPts val="900"/>
              </a:spcBef>
            </a:pPr>
            <a:r>
              <a:rPr lang="en-US"/>
              <a:t>After the customer submits their responses to the questionnaire, it goes back to the Integration Manager for review</a:t>
            </a:r>
          </a:p>
          <a:p>
            <a:pPr marL="175895" indent="-175895">
              <a:spcBef>
                <a:spcPts val="900"/>
              </a:spcBef>
            </a:pPr>
            <a:r>
              <a:rPr lang="en-US"/>
              <a:t>Their answers are saved in the database so that they can be retrieved later </a:t>
            </a:r>
          </a:p>
          <a:p>
            <a:pPr marL="175895" indent="-175895">
              <a:spcBef>
                <a:spcPts val="900"/>
              </a:spcBef>
            </a:pPr>
            <a:r>
              <a:rPr lang="en-US"/>
              <a:t>If the Integration Manager approves the questionnaire, they can begin the work of getting the customer set up in Salesforce and </a:t>
            </a:r>
            <a:r>
              <a:rPr lang="en-US" err="1"/>
              <a:t>Surescripts</a:t>
            </a:r>
            <a:r>
              <a:rPr lang="en-US"/>
              <a:t> Admin Console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24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E-Prescribing 2017071 projects require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mTLS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troubleshooting. Many are related to incorrect CSRs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20 Level 3 Support cases on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mTLS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issues in the last 60 days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76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</a:t>
            </a:r>
            <a:r>
              <a:rPr lang="en-US" baseline="0"/>
              <a:t> </a:t>
            </a:r>
            <a:r>
              <a:rPr lang="en-US"/>
              <a:t>Might</a:t>
            </a:r>
            <a:r>
              <a:rPr lang="en-US" baseline="0"/>
              <a:t> get rid of this slide; easier to jump into the visuals later on</a:t>
            </a:r>
          </a:p>
          <a:p>
            <a:r>
              <a:rPr lang="en-US" baseline="0"/>
              <a:t>Description of microsite felt a little out of place. Could be better in Brandan’s 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9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25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Edit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Reassign To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Approve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Cancel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Return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Archive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71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Comments:</a:t>
            </a:r>
          </a:p>
          <a:p>
            <a:pPr marL="171450" indent="-171450">
              <a:buFontTx/>
              <a:buChar char="-"/>
            </a:pPr>
            <a:r>
              <a:rPr lang="en-US"/>
              <a:t>Optimize</a:t>
            </a:r>
            <a:r>
              <a:rPr lang="en-US" baseline="0"/>
              <a:t> customer activation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Real Time Validation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Enable automated setup/configuration</a:t>
            </a:r>
          </a:p>
          <a:p>
            <a:r>
              <a:rPr lang="en-US" baseline="0"/>
              <a:t>Can put down Microsoft word in favor of our microsite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 Don’t have to read each one; can say the IMA</a:t>
            </a:r>
            <a:r>
              <a:rPr lang="en-US" baseline="0"/>
              <a:t> team loved our app. Can connect quotes more to the CSR since it’s technical and will give an idea of how important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Comments:</a:t>
            </a:r>
          </a:p>
          <a:p>
            <a:pPr marL="171450" indent="-171450">
              <a:buFontTx/>
              <a:buChar char="-"/>
            </a:pPr>
            <a:r>
              <a:rPr lang="en-US"/>
              <a:t>Optimize</a:t>
            </a:r>
            <a:r>
              <a:rPr lang="en-US" baseline="0"/>
              <a:t> customer activation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Real Time Validation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Enable automated setup/configuration</a:t>
            </a:r>
          </a:p>
          <a:p>
            <a:r>
              <a:rPr lang="en-US" baseline="0"/>
              <a:t>Can put down Microsoft word in favor of our microsite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2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 Great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5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</a:t>
            </a:r>
            <a:r>
              <a:rPr lang="en-US" baseline="0"/>
              <a:t> </a:t>
            </a:r>
            <a:r>
              <a:rPr lang="en-US"/>
              <a:t>Might</a:t>
            </a:r>
            <a:r>
              <a:rPr lang="en-US" baseline="0"/>
              <a:t> get rid of this slide; easier to jump into the visuals later on</a:t>
            </a:r>
          </a:p>
          <a:p>
            <a:r>
              <a:rPr lang="en-US" baseline="0"/>
              <a:t>Description of microsite felt a little out of place. Could be better in Brandan’s 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0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Comments:</a:t>
            </a:r>
            <a:r>
              <a:rPr lang="en-US" baseline="0"/>
              <a:t> </a:t>
            </a:r>
            <a:r>
              <a:rPr lang="en-US"/>
              <a:t>Might</a:t>
            </a:r>
            <a:r>
              <a:rPr lang="en-US" baseline="0"/>
              <a:t> get rid of this slide; easier to jump into the visuals later on</a:t>
            </a:r>
          </a:p>
          <a:p>
            <a:r>
              <a:rPr lang="en-US" baseline="0"/>
              <a:t>Description of microsite felt a little out of place. Could be better in Brandan’s 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6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As mentioned, our</a:t>
            </a:r>
            <a:r>
              <a:rPr lang="en-US" baseline="0"/>
              <a:t> microsite is one of many </a:t>
            </a:r>
            <a:r>
              <a:rPr lang="en-US" baseline="0" err="1"/>
              <a:t>Surescripts</a:t>
            </a:r>
            <a:r>
              <a:rPr lang="en-US" baseline="0"/>
              <a:t> microsites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To access our app, users will log in the same way as other microsites using single sign on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If the customer already has access to another microsite, they will not have to create a new login</a:t>
            </a:r>
          </a:p>
          <a:p>
            <a:pPr marL="171450" indent="-171450">
              <a:buFontTx/>
              <a:buChar char="-"/>
            </a:pPr>
            <a:r>
              <a:rPr lang="en-US"/>
              <a:t>Once</a:t>
            </a:r>
            <a:r>
              <a:rPr lang="en-US" baseline="0"/>
              <a:t> logged in, t</a:t>
            </a:r>
            <a:r>
              <a:rPr lang="en-US"/>
              <a:t>he</a:t>
            </a:r>
            <a:r>
              <a:rPr lang="en-US" baseline="0"/>
              <a:t> Customer Activation site is listed among the other microsites</a:t>
            </a:r>
          </a:p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Comments: don’t have to make a new account with SSO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35D24-8EA6-D543-A73B-572D5DBF51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14868" y="1137872"/>
            <a:ext cx="8458200" cy="3225899"/>
          </a:xfrm>
        </p:spPr>
        <p:txBody>
          <a:bodyPr anchor="b" anchorCtr="0"/>
          <a:lstStyle>
            <a:lvl1pPr>
              <a:lnSpc>
                <a:spcPts val="6200"/>
              </a:lnSpc>
              <a:defRPr sz="6000" cap="all" spc="15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  <a:br>
              <a:rPr lang="en-US"/>
            </a:br>
            <a:r>
              <a:rPr lang="en-US"/>
              <a:t>slide headline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868" y="4611488"/>
            <a:ext cx="8458200" cy="1676401"/>
          </a:xfrm>
        </p:spPr>
        <p:txBody>
          <a:bodyPr/>
          <a:lstStyle>
            <a:lvl1pPr marL="0" indent="0" algn="l">
              <a:buNone/>
              <a:defRPr sz="2000" b="0" cap="all" spc="15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31800" y="4485746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3" name="Picture 12" descr="Surescripts_no tag-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622000"/>
            <a:ext cx="1219200" cy="3144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86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62600" y="0"/>
            <a:ext cx="35814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724400" cy="1187449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56267"/>
            <a:ext cx="4724400" cy="3115733"/>
          </a:xfrm>
        </p:spPr>
        <p:txBody>
          <a:bodyPr/>
          <a:lstStyle>
            <a:lvl1pPr marL="0" indent="0" algn="r">
              <a:buNone/>
              <a:defRPr sz="55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1793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3225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628650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8651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91200" y="1490472"/>
            <a:ext cx="3048000" cy="4876800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179387" indent="0" algn="l">
              <a:buNone/>
              <a:defRPr/>
            </a:lvl2pPr>
            <a:lvl3pPr marL="403225" indent="0" algn="l">
              <a:buNone/>
              <a:defRPr/>
            </a:lvl3pPr>
            <a:lvl4pPr marL="628650" indent="0" algn="l">
              <a:buNone/>
              <a:defRPr/>
            </a:lvl4pPr>
            <a:lvl5pPr marL="865187" indent="0" algn="l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Headline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81400" y="0"/>
            <a:ext cx="5562600" cy="6858000"/>
          </a:xfrm>
          <a:prstGeom prst="rect">
            <a:avLst/>
          </a:prstGeom>
          <a:solidFill>
            <a:srgbClr val="F790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1435099"/>
            <a:ext cx="2895599" cy="2540528"/>
          </a:xfrm>
        </p:spPr>
        <p:txBody>
          <a:bodyPr anchor="t" anchorCtr="0"/>
          <a:lstStyle>
            <a:lvl1pPr algn="l">
              <a:defRPr sz="2800" b="1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3810000" y="1435100"/>
            <a:ext cx="5105400" cy="4432300"/>
          </a:xfrm>
        </p:spPr>
        <p:txBody>
          <a:bodyPr/>
          <a:lstStyle>
            <a:lvl1pPr marL="176213" indent="-176213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396875" indent="-168275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3pPr>
            <a:lvl4pPr marL="628650" indent="-171450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4pPr>
            <a:lvl5pPr marL="804863" indent="-119063" algn="l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pic>
        <p:nvPicPr>
          <p:cNvPr id="10" name="Picture 9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5400" y="2743200"/>
            <a:ext cx="8890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4800" y="2743200"/>
            <a:ext cx="914400" cy="59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10400" y="2743200"/>
            <a:ext cx="914400" cy="596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81000"/>
            <a:ext cx="7315200" cy="1866305"/>
          </a:xfrm>
        </p:spPr>
        <p:txBody>
          <a:bodyPr anchor="b" anchorCtr="0"/>
          <a:lstStyle>
            <a:lvl1pPr marL="0" indent="0" algn="ctr">
              <a:buNone/>
              <a:defRPr sz="54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1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485444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485444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89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3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89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052410" y="2744788"/>
            <a:ext cx="0" cy="335121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6047980" y="2759873"/>
            <a:ext cx="0" cy="333612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81000"/>
            <a:ext cx="7315200" cy="1866305"/>
          </a:xfrm>
        </p:spPr>
        <p:txBody>
          <a:bodyPr anchor="b" anchorCtr="0"/>
          <a:lstStyle>
            <a:lvl1pPr marL="0" indent="0" algn="ctr">
              <a:buNone/>
              <a:defRPr sz="54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39EEC8-8AC5-E349-94CD-0321B7AA8B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ヒラギノ角ゴ ProN W3" pitchFamily="-109" charset="-128"/>
              <a:cs typeface="ヒラギノ角ゴ ProN W3" pitchFamily="-109" charset="-128"/>
              <a:sym typeface="Gill San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6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-110067"/>
            <a:ext cx="2705100" cy="4148668"/>
          </a:xfrm>
        </p:spPr>
        <p:txBody>
          <a:bodyPr/>
          <a:lstStyle>
            <a:lvl1pPr marL="0" indent="0">
              <a:buNone/>
              <a:defRPr sz="300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536222"/>
            <a:ext cx="5943600" cy="3581400"/>
          </a:xfrm>
        </p:spPr>
        <p:txBody>
          <a:bodyPr anchor="ctr" anchorCtr="0"/>
          <a:lstStyle>
            <a:lvl1pPr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130300" y="4267199"/>
            <a:ext cx="5194300" cy="202068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387" indent="0">
              <a:buNone/>
              <a:defRPr/>
            </a:lvl2pPr>
            <a:lvl3pPr marL="403225" indent="0">
              <a:buNone/>
              <a:defRPr/>
            </a:lvl3pPr>
            <a:lvl4pPr marL="628650" indent="0">
              <a:buNone/>
              <a:defRPr/>
            </a:lvl4pPr>
            <a:lvl5pPr marL="86518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14868" y="1137872"/>
            <a:ext cx="8458200" cy="3225899"/>
          </a:xfrm>
        </p:spPr>
        <p:txBody>
          <a:bodyPr anchor="b" anchorCtr="0"/>
          <a:lstStyle>
            <a:lvl1pPr>
              <a:lnSpc>
                <a:spcPts val="6200"/>
              </a:lnSpc>
              <a:defRPr sz="6000" cap="all" spc="15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  <a:br>
              <a:rPr lang="en-US"/>
            </a:br>
            <a:r>
              <a:rPr lang="en-US"/>
              <a:t>slide headline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868" y="4611488"/>
            <a:ext cx="8458200" cy="1676401"/>
          </a:xfrm>
        </p:spPr>
        <p:txBody>
          <a:bodyPr/>
          <a:lstStyle>
            <a:lvl1pPr marL="0" indent="0" algn="l">
              <a:buNone/>
              <a:defRPr sz="2000" b="0" cap="all" spc="15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31800" y="4485746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3" name="Picture 12" descr="Surescripts_no tag-white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622000"/>
            <a:ext cx="1219200" cy="3144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4485746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6" name="Picture 15" descr="Surescripts_no tag-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6220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2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4868" y="1143000"/>
            <a:ext cx="8458200" cy="26177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62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headline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3" name="Picture 12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solidFill>
              <a:srgbClr val="089B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4868" y="838200"/>
            <a:ext cx="8458200" cy="29100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62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headline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solidFill>
              <a:srgbClr val="089B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5" name="Picture 14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99616"/>
            <a:ext cx="84582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291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81000" y="1501423"/>
            <a:ext cx="4097338" cy="4569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24400" y="1501423"/>
            <a:ext cx="4114800" cy="4569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26215" y="834013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5257" y="620486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26215" y="834013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405257" y="620486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62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4868" y="1143000"/>
            <a:ext cx="8458200" cy="26177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62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headline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rgbClr val="07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6096000" cy="812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934200" y="2167682"/>
            <a:ext cx="2057400" cy="3561676"/>
          </a:xfrm>
        </p:spPr>
        <p:txBody>
          <a:bodyPr/>
          <a:lstStyle>
            <a:lvl1pPr marL="109538" indent="-109538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934200" y="1456481"/>
            <a:ext cx="2057400" cy="711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 cap="all" spc="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1000" y="1447800"/>
            <a:ext cx="6096000" cy="464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1" name="Picture 10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de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6096000" cy="812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934200" y="2167682"/>
            <a:ext cx="2057400" cy="3561676"/>
          </a:xfrm>
        </p:spPr>
        <p:txBody>
          <a:bodyPr/>
          <a:lstStyle>
            <a:lvl1pPr marL="109538" indent="-109538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934200" y="1456481"/>
            <a:ext cx="2057400" cy="711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 cap="all" spc="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1000" y="1447800"/>
            <a:ext cx="6096000" cy="462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55626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91200" y="1486637"/>
            <a:ext cx="3048000" cy="491416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  <a:lvl2pPr marL="179387" indent="0" algn="l">
              <a:buNone/>
              <a:defRPr/>
            </a:lvl2pPr>
            <a:lvl3pPr marL="403225" indent="0" algn="l">
              <a:buNone/>
              <a:defRPr/>
            </a:lvl3pPr>
            <a:lvl4pPr marL="628650" indent="0" algn="l">
              <a:buNone/>
              <a:defRPr/>
            </a:lvl4pPr>
            <a:lvl5pPr marL="865187" indent="0" algn="l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724400" cy="1187449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56267"/>
            <a:ext cx="4724400" cy="3115733"/>
          </a:xfrm>
        </p:spPr>
        <p:txBody>
          <a:bodyPr/>
          <a:lstStyle>
            <a:lvl1pPr marL="0" indent="0" algn="r">
              <a:buNone/>
              <a:defRPr sz="55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1793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3225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628650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8651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55626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94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86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2600" y="0"/>
            <a:ext cx="35814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724400" cy="1187449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56267"/>
            <a:ext cx="4724400" cy="3115733"/>
          </a:xfrm>
        </p:spPr>
        <p:txBody>
          <a:bodyPr/>
          <a:lstStyle>
            <a:lvl1pPr marL="0" indent="0" algn="r">
              <a:buNone/>
              <a:defRPr sz="55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1793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3225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628650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8651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91200" y="1490472"/>
            <a:ext cx="3048000" cy="4876800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179387" indent="0" algn="l">
              <a:buNone/>
              <a:defRPr/>
            </a:lvl2pPr>
            <a:lvl3pPr marL="403225" indent="0" algn="l">
              <a:buNone/>
              <a:defRPr/>
            </a:lvl3pPr>
            <a:lvl4pPr marL="628650" indent="0" algn="l">
              <a:buNone/>
              <a:defRPr/>
            </a:lvl4pPr>
            <a:lvl5pPr marL="865187" indent="0" algn="l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86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562600" y="0"/>
            <a:ext cx="35814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22" name="Picture 21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Headline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81400" y="0"/>
            <a:ext cx="5562600" cy="6858000"/>
          </a:xfrm>
          <a:prstGeom prst="rect">
            <a:avLst/>
          </a:prstGeom>
          <a:solidFill>
            <a:srgbClr val="F790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1435099"/>
            <a:ext cx="2895599" cy="2540528"/>
          </a:xfrm>
        </p:spPr>
        <p:txBody>
          <a:bodyPr anchor="t" anchorCtr="0"/>
          <a:lstStyle>
            <a:lvl1pPr algn="l">
              <a:defRPr sz="2800" b="1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3810000" y="1435100"/>
            <a:ext cx="5105400" cy="4432300"/>
          </a:xfrm>
        </p:spPr>
        <p:txBody>
          <a:bodyPr/>
          <a:lstStyle>
            <a:lvl1pPr marL="176213" indent="-176213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396875" indent="-168275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3pPr>
            <a:lvl4pPr marL="628650" indent="-171450" algn="l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4pPr>
            <a:lvl5pPr marL="804863" indent="-119063" algn="l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581400" y="0"/>
            <a:ext cx="5562600" cy="6858000"/>
          </a:xfrm>
          <a:prstGeom prst="rect">
            <a:avLst/>
          </a:prstGeom>
          <a:solidFill>
            <a:srgbClr val="F790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Picture 8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3200"/>
            <a:ext cx="8890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43200"/>
            <a:ext cx="914400" cy="59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743200"/>
            <a:ext cx="914400" cy="5969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81000"/>
            <a:ext cx="7315200" cy="1866305"/>
          </a:xfrm>
        </p:spPr>
        <p:txBody>
          <a:bodyPr anchor="b" anchorCtr="0"/>
          <a:lstStyle>
            <a:lvl1pPr marL="0" indent="0" algn="ctr">
              <a:buNone/>
              <a:defRPr sz="54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1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485444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485444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412089" y="3568700"/>
            <a:ext cx="2057400" cy="685800"/>
          </a:xfrm>
        </p:spPr>
        <p:txBody>
          <a:bodyPr/>
          <a:lstStyle>
            <a:lvl1pPr marL="0" indent="0" algn="ctr">
              <a:buNone/>
              <a:defRPr sz="2000" b="1" cap="all" spc="1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Idea </a:t>
            </a:r>
            <a:br>
              <a:rPr lang="en-US"/>
            </a:br>
            <a:r>
              <a:rPr lang="en-US"/>
              <a:t>3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6412089" y="4186766"/>
            <a:ext cx="2057400" cy="190923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052410" y="2744788"/>
            <a:ext cx="0" cy="335121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47980" y="2759873"/>
            <a:ext cx="0" cy="333612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5400" y="2743200"/>
            <a:ext cx="889000" cy="596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4800" y="2743200"/>
            <a:ext cx="914400" cy="596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10400" y="2743200"/>
            <a:ext cx="914400" cy="5969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3052410" y="2744788"/>
            <a:ext cx="0" cy="335121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6047980" y="2759873"/>
            <a:ext cx="0" cy="333612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81000"/>
            <a:ext cx="7315200" cy="1866305"/>
          </a:xfrm>
        </p:spPr>
        <p:txBody>
          <a:bodyPr anchor="b" anchorCtr="0"/>
          <a:lstStyle>
            <a:lvl1pPr marL="0" indent="0" algn="ctr">
              <a:buNone/>
              <a:defRPr sz="54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31" name="Slide Number Placeholder 5"/>
          <p:cNvSpPr txBox="1">
            <a:spLocks/>
          </p:cNvSpPr>
          <p:nvPr/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39EEC8-8AC5-E349-94CD-0321B7AA8B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ヒラギノ角ゴ ProN W3" pitchFamily="-109" charset="-128"/>
              <a:cs typeface="ヒラギノ角ゴ ProN W3" pitchFamily="-109" charset="-128"/>
              <a:sym typeface="Gill Sans" pitchFamily="-109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39EEC8-8AC5-E349-94CD-0321B7AA8B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ヒラギノ角ゴ ProN W3" pitchFamily="-109" charset="-128"/>
              <a:cs typeface="ヒラギノ角ゴ ProN W3" pitchFamily="-109" charset="-128"/>
              <a:sym typeface="Gill San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-110067"/>
            <a:ext cx="2705100" cy="4148668"/>
          </a:xfrm>
        </p:spPr>
        <p:txBody>
          <a:bodyPr/>
          <a:lstStyle>
            <a:lvl1pPr marL="0" indent="0">
              <a:buNone/>
              <a:defRPr sz="300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536222"/>
            <a:ext cx="5943600" cy="3581400"/>
          </a:xfrm>
        </p:spPr>
        <p:txBody>
          <a:bodyPr anchor="ctr" anchorCtr="0"/>
          <a:lstStyle>
            <a:lvl1pPr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130300" y="4267199"/>
            <a:ext cx="5194300" cy="202068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387" indent="0">
              <a:buNone/>
              <a:defRPr/>
            </a:lvl2pPr>
            <a:lvl3pPr marL="403225" indent="0">
              <a:buNone/>
              <a:defRPr/>
            </a:lvl3pPr>
            <a:lvl4pPr marL="628650" indent="0">
              <a:buNone/>
              <a:defRPr/>
            </a:lvl4pPr>
            <a:lvl5pPr marL="86518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Surescripts_no tag-white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89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11" name="Picture 10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AE55-2BA7-406C-87CE-8FA11E958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[SLIDE TITLE]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605B0D-0A6C-4F8A-82ED-E390850B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8BF8DC0-A208-F441-A3DC-0B951296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A217-E4AE-4540-859B-4239EA2633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007C9FB-0197-0348-BF79-8F51FB94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 by Surescripts, LLC. All rights reserved.
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42017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solidFill>
              <a:srgbClr val="089B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4868" y="838200"/>
            <a:ext cx="8458200" cy="29100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62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headline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6400" y="3924802"/>
            <a:ext cx="45720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99616"/>
            <a:ext cx="8458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3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81000" y="1501423"/>
            <a:ext cx="4097338" cy="4569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24400" y="1501423"/>
            <a:ext cx="4114800" cy="4569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526215" y="834013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405257" y="620486"/>
            <a:ext cx="914400" cy="914400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pPr algn="l"/>
            <a:endParaRPr lang="en-US" sz="2000" err="1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43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6096000" cy="812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934200" y="2167682"/>
            <a:ext cx="2057400" cy="3561676"/>
          </a:xfrm>
        </p:spPr>
        <p:txBody>
          <a:bodyPr/>
          <a:lstStyle>
            <a:lvl1pPr marL="109538" indent="-109538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934200" y="1456481"/>
            <a:ext cx="2057400" cy="711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 cap="all" spc="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1000" y="1447800"/>
            <a:ext cx="6096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8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781800" y="0"/>
            <a:ext cx="2362200" cy="6858000"/>
          </a:xfrm>
          <a:prstGeom prst="rect">
            <a:avLst/>
          </a:prstGeom>
          <a:solidFill>
            <a:srgbClr val="F7901E"/>
          </a:solidFill>
          <a:ln>
            <a:solidFill>
              <a:srgbClr val="F790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6096000" cy="812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headline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934200" y="2167682"/>
            <a:ext cx="2057400" cy="3561676"/>
          </a:xfrm>
        </p:spPr>
        <p:txBody>
          <a:bodyPr/>
          <a:lstStyle>
            <a:lvl1pPr marL="109538" indent="-109538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934200" y="1456481"/>
            <a:ext cx="2057400" cy="711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 cap="all" spc="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1000" y="1447800"/>
            <a:ext cx="6096000" cy="462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59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" y="0"/>
            <a:ext cx="55626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50308" y="4796058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91200" y="1486637"/>
            <a:ext cx="3048000" cy="491416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  <a:lvl2pPr marL="179387" indent="0" algn="l">
              <a:buNone/>
              <a:defRPr/>
            </a:lvl2pPr>
            <a:lvl3pPr marL="403225" indent="0" algn="l">
              <a:buNone/>
              <a:defRPr/>
            </a:lvl3pPr>
            <a:lvl4pPr marL="628650" indent="0" algn="l">
              <a:buNone/>
              <a:defRPr/>
            </a:lvl4pPr>
            <a:lvl5pPr marL="865187" indent="0" algn="l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724400" cy="1187449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56267"/>
            <a:ext cx="4724400" cy="3115733"/>
          </a:xfrm>
        </p:spPr>
        <p:txBody>
          <a:bodyPr/>
          <a:lstStyle>
            <a:lvl1pPr marL="0" indent="0" algn="r">
              <a:buNone/>
              <a:defRPr sz="5500" b="1" cap="all" spc="-100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1793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3225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628650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865187" indent="0">
              <a:buNone/>
              <a:defRPr sz="50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950200" cy="8127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048" y="1497016"/>
            <a:ext cx="8458200" cy="457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81508" y="1219200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762000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/>
              <a:t>Copyright © 2019 by Surescripts, LLC.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172" y="6342261"/>
            <a:ext cx="1352428" cy="439539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 spc="130" baseline="0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403225" indent="-2238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628650" indent="-225425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865188" indent="-2365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1089025" indent="-2238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950200" cy="8127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048" y="1497016"/>
            <a:ext cx="8458200" cy="45735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1508" y="1219200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/>
        </p:nvSpPr>
        <p:spPr>
          <a:xfrm>
            <a:off x="762000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/>
              <a:t>Copyright © 2019 by Surescripts, LLC.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172" y="6342261"/>
            <a:ext cx="1352428" cy="439539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39EEC8-8AC5-E349-94CD-0321B7AA8B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1508" y="1219200"/>
            <a:ext cx="35509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62000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/>
              <a:t>Copyright © 2019 by Surescripts, LLC.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172" y="6342261"/>
            <a:ext cx="1352428" cy="4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 spc="130" baseline="0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403225" indent="-2238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628650" indent="-225425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865188" indent="-2365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1089025" indent="-223838" algn="l" defTabSz="4572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jpe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emf"/><Relationship Id="rId5" Type="http://schemas.openxmlformats.org/officeDocument/2006/relationships/image" Target="../media/image17.emf"/><Relationship Id="rId4" Type="http://schemas.openxmlformats.org/officeDocument/2006/relationships/image" Target="../media/image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Software Engineering intern 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Joel Larson</a:t>
            </a:r>
          </a:p>
          <a:p>
            <a:r>
              <a:rPr lang="en-US"/>
              <a:t>Brandan </a:t>
            </a:r>
            <a:r>
              <a:rPr lang="en-US" err="1"/>
              <a:t>kalsow</a:t>
            </a:r>
            <a:endParaRPr lang="en-US"/>
          </a:p>
          <a:p>
            <a:r>
              <a:rPr lang="en-US"/>
              <a:t>Vanessa Wang</a:t>
            </a:r>
          </a:p>
          <a:p>
            <a:r>
              <a:rPr lang="en-US"/>
              <a:t>Laura Schultz</a:t>
            </a:r>
          </a:p>
        </p:txBody>
      </p:sp>
    </p:spTree>
    <p:extLst>
      <p:ext uri="{BB962C8B-B14F-4D97-AF65-F5344CB8AC3E}">
        <p14:creationId xmlns:p14="http://schemas.microsoft.com/office/powerpoint/2010/main" val="35981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40" y="1595223"/>
            <a:ext cx="7237119" cy="462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2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PT_muscle_slide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505200" cy="68580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3581400" cy="46482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6800"/>
              </a:lnSpc>
            </a:pPr>
            <a:r>
              <a:rPr lang="en-US" sz="6000" b="1">
                <a:solidFill>
                  <a:schemeClr val="bg1"/>
                </a:solidFill>
                <a:latin typeface="Arial Narrow"/>
                <a:cs typeface="Arial Narrow"/>
              </a:rPr>
              <a:t>OUR PROJECT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5273632" y="3895130"/>
            <a:ext cx="3717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Work closely </a:t>
            </a:r>
            <a:r>
              <a:rPr lang="en-US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with integration team and tailor project to their needs</a:t>
            </a:r>
            <a:endParaRPr lang="en-US" sz="18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2383" y="1295400"/>
            <a:ext cx="3719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Design</a:t>
            </a:r>
            <a:r>
              <a:rPr lang="en-US"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an application to </a:t>
            </a:r>
            <a:r>
              <a:rPr lang="en-US"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replace </a:t>
            </a: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and</a:t>
            </a:r>
            <a:r>
              <a:rPr lang="en-US"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enhance </a:t>
            </a: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the integration connectivity forms</a:t>
            </a:r>
          </a:p>
          <a:p>
            <a:pPr algn="l">
              <a:spcBef>
                <a:spcPts val="0"/>
              </a:spcBef>
            </a:pPr>
            <a:endParaRPr lang="en-US" sz="18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2383" y="2745538"/>
            <a:ext cx="3719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Collect</a:t>
            </a: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connectivity information from customers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197433" y="1397479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207221" y="2701809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216594" y="3997209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038600"/>
            <a:ext cx="457200" cy="1588"/>
          </a:xfrm>
          <a:prstGeom prst="line">
            <a:avLst/>
          </a:prstGeom>
          <a:ln w="38100" cap="flat" cmpd="sng" algn="ctr">
            <a:solidFill>
              <a:srgbClr val="08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 descr="Surescripts_no tag-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3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077200" y="762000"/>
            <a:ext cx="762000" cy="285750"/>
          </a:xfrm>
          <a:prstGeom prst="rect">
            <a:avLst/>
          </a:prstGeom>
          <a:solidFill>
            <a:srgbClr val="089BCD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172200" y="1828800"/>
            <a:ext cx="1371600" cy="1371600"/>
          </a:xfrm>
          <a:prstGeom prst="roundRect">
            <a:avLst>
              <a:gd name="adj" fmla="val 16667"/>
            </a:avLst>
          </a:prstGeom>
          <a:solidFill>
            <a:srgbClr val="0086B2"/>
          </a:soli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1082" y="2105407"/>
            <a:ext cx="1295400" cy="9611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Real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Time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Validation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239000" y="2895600"/>
            <a:ext cx="1371600" cy="1371600"/>
          </a:xfrm>
          <a:prstGeom prst="roundRect">
            <a:avLst>
              <a:gd name="adj" fmla="val 16667"/>
            </a:avLst>
          </a:prstGeom>
          <a:solidFill>
            <a:srgbClr val="0086B2"/>
          </a:soli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315200" y="762000"/>
            <a:ext cx="1371600" cy="1371600"/>
          </a:xfrm>
          <a:prstGeom prst="roundRect">
            <a:avLst>
              <a:gd name="adj" fmla="val 16667"/>
            </a:avLst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1290" y="3194306"/>
            <a:ext cx="1387410" cy="92800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Smooth Information Exchange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72200" y="3962400"/>
            <a:ext cx="1371600" cy="1371600"/>
          </a:xfrm>
          <a:prstGeom prst="roundRect">
            <a:avLst>
              <a:gd name="adj" fmla="val 16667"/>
            </a:avLst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35139" y="4282226"/>
            <a:ext cx="1487285" cy="72286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Enable Automated Setup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6800" y="1519458"/>
            <a:ext cx="4191000" cy="31242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r" fontAlgn="auto">
              <a:lnSpc>
                <a:spcPts val="5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b="1" cap="all" spc="150">
                <a:solidFill>
                  <a:schemeClr val="bg1"/>
                </a:solidFill>
                <a:latin typeface="Arial Narrow" charset="0"/>
              </a:rPr>
              <a:t>Project Goals</a:t>
            </a:r>
            <a:endParaRPr lang="en-US" sz="55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</p:spPr>
        <p:txBody>
          <a:bodyPr/>
          <a:lstStyle/>
          <a:p>
            <a:fld id="{A839EEC8-8AC5-E349-94CD-0321B7AA8B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53300" y="1089672"/>
            <a:ext cx="1295400" cy="9309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Optimize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Customer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37149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750" b="1">
                <a:latin typeface="Century Gothic"/>
              </a:rPr>
              <a:t>We have developed a microsite to enhance and replace the word documents</a:t>
            </a:r>
          </a:p>
          <a:p>
            <a:pPr>
              <a:lnSpc>
                <a:spcPct val="100000"/>
              </a:lnSpc>
            </a:pPr>
            <a:endParaRPr lang="en-US" sz="1750" b="1"/>
          </a:p>
          <a:p>
            <a:pPr>
              <a:lnSpc>
                <a:spcPct val="100000"/>
              </a:lnSpc>
            </a:pPr>
            <a:r>
              <a:rPr lang="en-US" sz="1750">
                <a:latin typeface="Century Gothic"/>
              </a:rPr>
              <a:t>With it, we can </a:t>
            </a:r>
            <a:r>
              <a:rPr lang="en-US" sz="1750" b="1">
                <a:latin typeface="Century Gothic"/>
              </a:rPr>
              <a:t>gather</a:t>
            </a:r>
            <a:r>
              <a:rPr lang="en-US" sz="1750">
                <a:latin typeface="Century Gothic"/>
              </a:rPr>
              <a:t> and </a:t>
            </a:r>
            <a:r>
              <a:rPr lang="en-US" sz="1750" b="1">
                <a:latin typeface="Century Gothic"/>
              </a:rPr>
              <a:t>store</a:t>
            </a:r>
            <a:r>
              <a:rPr lang="en-US" sz="1750">
                <a:latin typeface="Century Gothic"/>
              </a:rPr>
              <a:t> connectivity data, </a:t>
            </a:r>
            <a:r>
              <a:rPr lang="en-US" sz="1750" b="1">
                <a:latin typeface="Century Gothic"/>
              </a:rPr>
              <a:t>validate</a:t>
            </a:r>
            <a:r>
              <a:rPr lang="en-US" sz="1750">
                <a:latin typeface="Century Gothic"/>
              </a:rPr>
              <a:t> complex information in real time, and save integration managers </a:t>
            </a:r>
            <a:r>
              <a:rPr lang="en-US" sz="1750" b="1">
                <a:latin typeface="Century Gothic"/>
              </a:rPr>
              <a:t>hours of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Customer Activation</a:t>
            </a:r>
          </a:p>
          <a:p>
            <a:r>
              <a:rPr lang="en-US"/>
              <a:t>Project Overview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microsite?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r>
              <a:rPr lang="en-US" b="1"/>
              <a:t>Microsite</a:t>
            </a:r>
            <a:r>
              <a:rPr lang="en-US"/>
              <a:t>: A web-based tool serving a discrete purpose, usually hosted on a single website with other microsites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03" y="2221907"/>
            <a:ext cx="6797993" cy="398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r>
              <a:rPr lang="en-US"/>
              <a:t>Same agile structure as other </a:t>
            </a:r>
            <a:r>
              <a:rPr lang="en-US" err="1"/>
              <a:t>Surescripts</a:t>
            </a:r>
            <a:r>
              <a:rPr lang="en-US"/>
              <a:t> development teams</a:t>
            </a:r>
          </a:p>
          <a:p>
            <a:pPr lvl="1"/>
            <a:r>
              <a:rPr lang="en-US"/>
              <a:t>Shorter sprints</a:t>
            </a:r>
          </a:p>
          <a:p>
            <a:pPr lvl="1"/>
            <a:r>
              <a:rPr lang="en-US"/>
              <a:t>Weekly demos</a:t>
            </a:r>
          </a:p>
          <a:p>
            <a:pPr lvl="1"/>
            <a:r>
              <a:rPr lang="en-US"/>
              <a:t>Kanban board to track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9" y="2856940"/>
            <a:ext cx="8639422" cy="334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Layout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r>
              <a:rPr lang="en-US"/>
              <a:t>Angular Typescript &amp; Bootstrap</a:t>
            </a:r>
          </a:p>
          <a:p>
            <a:endParaRPr lang="en-US"/>
          </a:p>
          <a:p>
            <a:r>
              <a:rPr lang="en-US"/>
              <a:t>C# with Oracle Database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72" y="2990322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718" y="3180638"/>
            <a:ext cx="1877105" cy="1762492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>
            <a:off x="2687354" y="3896439"/>
            <a:ext cx="1093107" cy="286041"/>
          </a:xfrm>
          <a:prstGeom prst="left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5474080" y="3896438"/>
            <a:ext cx="1093107" cy="286041"/>
          </a:xfrm>
          <a:prstGeom prst="left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6" name="Picture 2" descr="Image result for Oracle database logo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5445" y="3303038"/>
            <a:ext cx="1502228" cy="14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</a:t>
            </a:r>
            <a:r>
              <a:rPr lang="en-US">
                <a:latin typeface="Consolas"/>
              </a:rPr>
              <a:t>10</a:t>
            </a:r>
            <a:r>
              <a:rPr lang="en-US"/>
              <a:t>:</a:t>
            </a:r>
            <a:br>
              <a:rPr lang="en-US"/>
            </a:br>
            <a:r>
              <a:rPr lang="en-US"/>
              <a:t>Workflow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Customer Activation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Create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5800" y="4238721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creates</a:t>
            </a:r>
            <a:r>
              <a:rPr lang="en-US"/>
              <a:t> the connectivity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Once created, form is </a:t>
            </a:r>
            <a:r>
              <a:rPr lang="en-US" b="1"/>
              <a:t>sent</a:t>
            </a:r>
            <a:r>
              <a:rPr lang="en-US"/>
              <a:t> to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Form is </a:t>
            </a:r>
            <a:r>
              <a:rPr lang="en-US" b="1"/>
              <a:t>saved</a:t>
            </a:r>
            <a:r>
              <a:rPr lang="en-US"/>
              <a:t> to home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Customer: </a:t>
            </a:r>
          </a:p>
          <a:p>
            <a:r>
              <a:rPr lang="en-US"/>
              <a:t>Fill 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85444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Customer </a:t>
            </a:r>
            <a:r>
              <a:rPr lang="en-US" b="1"/>
              <a:t>fills out </a:t>
            </a:r>
            <a:r>
              <a:rPr lang="en-US"/>
              <a:t>connectivity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Submits</a:t>
            </a:r>
            <a:r>
              <a:rPr lang="en-US"/>
              <a:t> to integration manager for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Approve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12089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reviews</a:t>
            </a:r>
            <a:r>
              <a:rPr lang="en-US"/>
              <a:t> customer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Manager </a:t>
            </a:r>
            <a:r>
              <a:rPr lang="en-US" b="1"/>
              <a:t>approves</a:t>
            </a:r>
            <a:r>
              <a:rPr lang="en-US"/>
              <a:t> form when all information is verified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Customer Activation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Create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5800" y="4238721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creates</a:t>
            </a:r>
            <a:r>
              <a:rPr lang="en-US"/>
              <a:t> the connectivity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Once created, form is </a:t>
            </a:r>
            <a:r>
              <a:rPr lang="en-US" b="1"/>
              <a:t>sent</a:t>
            </a:r>
            <a:r>
              <a:rPr lang="en-US"/>
              <a:t> to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Form is </a:t>
            </a:r>
            <a:r>
              <a:rPr lang="en-US" b="1"/>
              <a:t>saved</a:t>
            </a:r>
            <a:r>
              <a:rPr lang="en-US"/>
              <a:t> to home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Customer: </a:t>
            </a:r>
          </a:p>
          <a:p>
            <a:r>
              <a:rPr lang="en-US"/>
              <a:t>Fill 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85444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Customer </a:t>
            </a:r>
            <a:r>
              <a:rPr lang="en-US" b="1"/>
              <a:t>fills out </a:t>
            </a:r>
            <a:r>
              <a:rPr lang="en-US"/>
              <a:t>connectivity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Submits</a:t>
            </a:r>
            <a:r>
              <a:rPr lang="en-US"/>
              <a:t> to integration manager for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Approve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12089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reviews</a:t>
            </a:r>
            <a:r>
              <a:rPr lang="en-US"/>
              <a:t> customer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Manager </a:t>
            </a:r>
            <a:r>
              <a:rPr lang="en-US" b="1"/>
              <a:t>approves</a:t>
            </a:r>
            <a:r>
              <a:rPr lang="en-US"/>
              <a:t> form when all information is verified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5229" y="2509736"/>
            <a:ext cx="2939436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70060" y="2509736"/>
            <a:ext cx="3073940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</a:t>
            </a:r>
            <a:r>
              <a:rPr lang="en-US">
                <a:latin typeface="Consolas"/>
              </a:rPr>
              <a:t>00</a:t>
            </a:r>
            <a:r>
              <a:rPr lang="en-US"/>
              <a:t>:</a:t>
            </a:r>
            <a:br>
              <a:rPr lang="en-US"/>
            </a:br>
            <a:r>
              <a:rPr lang="en-US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the Microsite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r>
              <a:rPr lang="en-US"/>
              <a:t>Customer Activation: one of many microsites</a:t>
            </a:r>
          </a:p>
          <a:p>
            <a:r>
              <a:rPr lang="en-US"/>
              <a:t>Single Sign On: one account for login</a:t>
            </a:r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76" y="2447063"/>
            <a:ext cx="2862622" cy="31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910686" y="4806280"/>
            <a:ext cx="2294312" cy="6857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63" y="2702823"/>
            <a:ext cx="3193324" cy="264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07" y="3138254"/>
            <a:ext cx="2052956" cy="16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5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392326"/>
            <a:ext cx="2064488" cy="36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958" y="2392326"/>
            <a:ext cx="1637414" cy="36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7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9107" y="2392326"/>
            <a:ext cx="1605515" cy="36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6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991" y="2392326"/>
            <a:ext cx="1594883" cy="36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8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501422"/>
            <a:ext cx="8458200" cy="457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3" y="2392326"/>
            <a:ext cx="1594884" cy="367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3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Homepage: Status 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235734" y="1501422"/>
            <a:ext cx="4603464" cy="4569179"/>
          </a:xfrm>
        </p:spPr>
        <p:txBody>
          <a:bodyPr/>
          <a:lstStyle/>
          <a:p>
            <a:pPr marL="402590" lvl="1" indent="-175895"/>
            <a:r>
              <a:rPr lang="en-US">
                <a:solidFill>
                  <a:schemeClr val="bg2"/>
                </a:solidFill>
                <a:latin typeface="Century Gothic"/>
              </a:rPr>
              <a:t>Integration Manager</a:t>
            </a:r>
            <a:endParaRPr lang="en-US">
              <a:solidFill>
                <a:schemeClr val="bg2"/>
              </a:solidFill>
            </a:endParaRPr>
          </a:p>
          <a:p>
            <a:pPr marL="628015" lvl="2" indent="-175895"/>
            <a:r>
              <a:rPr lang="en-US">
                <a:solidFill>
                  <a:schemeClr val="bg2"/>
                </a:solidFill>
                <a:latin typeface="Century Gothic"/>
              </a:rPr>
              <a:t>Submitted for </a:t>
            </a:r>
            <a:r>
              <a:rPr lang="en-US" err="1">
                <a:solidFill>
                  <a:schemeClr val="bg2"/>
                </a:solidFill>
                <a:latin typeface="Century Gothic"/>
              </a:rPr>
              <a:t>Surescripts</a:t>
            </a:r>
            <a:r>
              <a:rPr lang="en-US">
                <a:solidFill>
                  <a:schemeClr val="bg2"/>
                </a:solidFill>
                <a:latin typeface="Century Gothic"/>
              </a:rPr>
              <a:t> Review</a:t>
            </a:r>
          </a:p>
          <a:p>
            <a:pPr marL="628015" lvl="2" indent="-175895"/>
            <a:r>
              <a:rPr lang="en-US" err="1">
                <a:solidFill>
                  <a:schemeClr val="bg2"/>
                </a:solidFill>
                <a:latin typeface="Century Gothic"/>
              </a:rPr>
              <a:t>Surescripts</a:t>
            </a:r>
            <a:r>
              <a:rPr lang="en-US">
                <a:solidFill>
                  <a:schemeClr val="bg2"/>
                </a:solidFill>
                <a:latin typeface="Century Gothic"/>
              </a:rPr>
              <a:t> Review In Progress</a:t>
            </a:r>
          </a:p>
          <a:p>
            <a:pPr marL="628015" lvl="2" indent="-175895"/>
            <a:r>
              <a:rPr lang="en-US">
                <a:solidFill>
                  <a:schemeClr val="bg2"/>
                </a:solidFill>
                <a:latin typeface="Century Gothic"/>
              </a:rPr>
              <a:t>Request Changes</a:t>
            </a:r>
          </a:p>
          <a:p>
            <a:pPr marL="452120" lvl="2" indent="0">
              <a:buNone/>
            </a:pPr>
            <a:endParaRPr lang="en-US">
              <a:solidFill>
                <a:srgbClr val="FF0000"/>
              </a:solidFill>
            </a:endParaRPr>
          </a:p>
          <a:p>
            <a:pPr marL="402590" lvl="1" indent="-175895"/>
            <a:r>
              <a:rPr lang="en-US">
                <a:solidFill>
                  <a:schemeClr val="accent3"/>
                </a:solidFill>
                <a:latin typeface="Century Gothic"/>
              </a:rPr>
              <a:t>Customer</a:t>
            </a:r>
          </a:p>
          <a:p>
            <a:pPr marL="628015" lvl="2" indent="-175895"/>
            <a:r>
              <a:rPr lang="en-US">
                <a:solidFill>
                  <a:schemeClr val="accent3"/>
                </a:solidFill>
                <a:latin typeface="Century Gothic"/>
              </a:rPr>
              <a:t>Ready For Customer Input</a:t>
            </a:r>
          </a:p>
          <a:p>
            <a:pPr marL="452120" lvl="2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402590" lvl="1" indent="-175895"/>
            <a:r>
              <a:rPr lang="en-US">
                <a:solidFill>
                  <a:srgbClr val="00B050"/>
                </a:solidFill>
                <a:latin typeface="Century Gothic"/>
              </a:rPr>
              <a:t>Completed Forms</a:t>
            </a:r>
          </a:p>
          <a:p>
            <a:pPr marL="628015" lvl="2" indent="-175895"/>
            <a:r>
              <a:rPr lang="en-US">
                <a:solidFill>
                  <a:srgbClr val="00B050"/>
                </a:solidFill>
                <a:latin typeface="Century Gothic"/>
              </a:rPr>
              <a:t>Complete</a:t>
            </a:r>
          </a:p>
          <a:p>
            <a:pPr marL="628015" lvl="2" indent="-175895"/>
            <a:r>
              <a:rPr lang="en-US">
                <a:solidFill>
                  <a:srgbClr val="00B050"/>
                </a:solidFill>
                <a:latin typeface="Century Gothic"/>
              </a:rPr>
              <a:t>Archived</a:t>
            </a:r>
          </a:p>
          <a:p>
            <a:pPr marL="452120" lvl="2" indent="0">
              <a:buNone/>
            </a:pPr>
            <a:endParaRPr lang="en-US">
              <a:solidFill>
                <a:srgbClr val="00B050"/>
              </a:solidFill>
            </a:endParaRPr>
          </a:p>
          <a:p>
            <a:pPr marL="402590" lvl="1" indent="-175895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</a:rPr>
              <a:t>Canceled</a:t>
            </a:r>
          </a:p>
          <a:p>
            <a:pPr marL="402590" lvl="1" indent="-175895"/>
            <a:endParaRPr lang="en-US"/>
          </a:p>
          <a:p>
            <a:pPr marL="402590" lvl="1" indent="-175895"/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10" y="4017001"/>
            <a:ext cx="1504950" cy="476250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42" y="4497257"/>
            <a:ext cx="1352550" cy="50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18" y="5207828"/>
            <a:ext cx="1343025" cy="504825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16" y="1475346"/>
            <a:ext cx="3886467" cy="443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41" y="1915958"/>
            <a:ext cx="3832444" cy="51285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644" y="3158202"/>
            <a:ext cx="3448410" cy="506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299" y="2385456"/>
            <a:ext cx="2316106" cy="5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Homepage: Filter and Pagination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Integration Manager has many forms to work with</a:t>
            </a:r>
          </a:p>
          <a:p>
            <a:pPr marL="175895" indent="-175895"/>
            <a:r>
              <a:rPr lang="en-US">
                <a:latin typeface="Century Gothic"/>
              </a:rPr>
              <a:t>Ability to filter and page through results</a:t>
            </a:r>
          </a:p>
          <a:p>
            <a:pPr marL="175895" indent="-175895"/>
            <a:endParaRPr lang="en-US">
              <a:latin typeface="Century Gothi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6BCA-B6B2-431D-A47A-726498C87E22}"/>
              </a:ext>
            </a:extLst>
          </p:cNvPr>
          <p:cNvSpPr/>
          <p:nvPr/>
        </p:nvSpPr>
        <p:spPr>
          <a:xfrm>
            <a:off x="4114800" y="2971800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40863"/>
            <a:ext cx="5996578" cy="202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647" y="4517137"/>
            <a:ext cx="5907553" cy="168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1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617771"/>
            <a:ext cx="5282671" cy="2569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Homepage: Actions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lvl="1" indent="-223520"/>
            <a:r>
              <a:rPr lang="en-US">
                <a:latin typeface="Century Gothic"/>
              </a:rPr>
              <a:t>Integration Manager Actions</a:t>
            </a:r>
          </a:p>
          <a:p>
            <a:pPr lvl="2" indent="-223520"/>
            <a:r>
              <a:rPr lang="en-US">
                <a:latin typeface="Century Gothic"/>
              </a:rPr>
              <a:t>Create new questionnaire</a:t>
            </a:r>
            <a:endParaRPr lang="en-US"/>
          </a:p>
          <a:p>
            <a:pPr lvl="2" indent="-223520"/>
            <a:r>
              <a:rPr lang="en-US">
                <a:latin typeface="Century Gothic"/>
              </a:rPr>
              <a:t>Confirm form in 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6BCA-B6B2-431D-A47A-726498C87E22}"/>
              </a:ext>
            </a:extLst>
          </p:cNvPr>
          <p:cNvSpPr/>
          <p:nvPr/>
        </p:nvSpPr>
        <p:spPr>
          <a:xfrm>
            <a:off x="4114800" y="2971800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64" y="2736577"/>
            <a:ext cx="2101498" cy="65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Elbow Connector 19"/>
          <p:cNvCxnSpPr/>
          <p:nvPr/>
        </p:nvCxnSpPr>
        <p:spPr>
          <a:xfrm>
            <a:off x="5554432" y="4912159"/>
            <a:ext cx="1017056" cy="720461"/>
          </a:xfrm>
          <a:prstGeom prst="bentConnector3">
            <a:avLst>
              <a:gd name="adj1" fmla="val 10034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54" y="5674305"/>
            <a:ext cx="8741092" cy="328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5579039" y="3060192"/>
            <a:ext cx="817925" cy="2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2820-C3B3-4A0E-92C3-9BD2A9C0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C2D2956-49BD-4D7C-A77E-0E9C6FD3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221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standing in front of a body of water&#10;&#10;Description generated with high confidence">
            <a:extLst>
              <a:ext uri="{FF2B5EF4-FFF2-40B4-BE49-F238E27FC236}">
                <a16:creationId xmlns:a16="http://schemas.microsoft.com/office/drawing/2014/main" id="{62C64041-AB45-4937-B285-62AF59469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9303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 shot of a girl looking at the camera&#10;&#10;Description generated with very high confidence">
            <a:extLst>
              <a:ext uri="{FF2B5EF4-FFF2-40B4-BE49-F238E27FC236}">
                <a16:creationId xmlns:a16="http://schemas.microsoft.com/office/drawing/2014/main" id="{2493F5DA-4BF4-4625-A82A-7528E2AB3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344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" y="237506"/>
            <a:ext cx="9144000" cy="13701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</a:t>
            </a:r>
          </a:p>
          <a:p>
            <a:pPr algn="ctr"/>
            <a:r>
              <a:rPr lang="en-US" sz="6000" b="1" cap="all">
                <a:solidFill>
                  <a:schemeClr val="bg1"/>
                </a:solidFill>
                <a:latin typeface="Arial Narrow" panose="020B0606020202030204" pitchFamily="34" charset="0"/>
              </a:rPr>
              <a:t>Intern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79" y="4370118"/>
            <a:ext cx="7527175" cy="18168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Joel Larson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Senior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University of Northwestern- St. Paul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Roseville MN</a:t>
            </a:r>
            <a:endParaRPr lang="en-US" sz="16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Majors: Computer Science, Applied Mathematics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Hometown: Newton Iowa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</a:t>
            </a:r>
            <a:r>
              <a:rPr lang="en-US" err="1">
                <a:solidFill>
                  <a:schemeClr val="bg1"/>
                </a:solidFill>
              </a:rPr>
              <a:t>Surescripts</a:t>
            </a:r>
            <a:r>
              <a:rPr lang="en-US">
                <a:solidFill>
                  <a:schemeClr val="bg1"/>
                </a:solidFill>
              </a:rPr>
              <a:t>, LLC. All rights reserved.</a:t>
            </a:r>
          </a:p>
        </p:txBody>
      </p:sp>
      <p:pic>
        <p:nvPicPr>
          <p:cNvPr id="4" name="Picture 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6390FBD6-F704-493B-81AB-515DCC3907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2262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1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424541"/>
            <a:ext cx="8463742" cy="397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56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5405056"/>
            <a:ext cx="8458200" cy="665545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Message Category, Message Version, and Customer</a:t>
            </a:r>
          </a:p>
          <a:p>
            <a:pPr marL="175895" indent="-175895"/>
            <a:r>
              <a:rPr lang="en-US">
                <a:latin typeface="Century Gothic"/>
              </a:rPr>
              <a:t>Database queries: information always up-to-date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386416"/>
            <a:ext cx="4959096" cy="2185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13" y="2867567"/>
            <a:ext cx="4702111" cy="226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Confirmation Page (review info)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21" y="1946644"/>
            <a:ext cx="6954558" cy="41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Questionnaire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Form is inserted into the database</a:t>
            </a:r>
          </a:p>
          <a:p>
            <a:pPr marL="175895" indent="-175895"/>
            <a:r>
              <a:rPr lang="en-US">
                <a:latin typeface="Century Gothic"/>
              </a:rPr>
              <a:t>New row appears on homepage</a:t>
            </a:r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-216021" y="3520760"/>
            <a:ext cx="2035704" cy="627614"/>
          </a:xfrm>
          <a:prstGeom prst="bentConnector3">
            <a:avLst>
              <a:gd name="adj1" fmla="val 10030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6" y="3269216"/>
            <a:ext cx="7860033" cy="2597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2" y="2462121"/>
            <a:ext cx="8594668" cy="354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3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Customer Activation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Create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5800" y="4238721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creates</a:t>
            </a:r>
            <a:r>
              <a:rPr lang="en-US"/>
              <a:t> the connectivity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Once created, form is </a:t>
            </a:r>
            <a:r>
              <a:rPr lang="en-US" b="1"/>
              <a:t>sent</a:t>
            </a:r>
            <a:r>
              <a:rPr lang="en-US"/>
              <a:t> to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Form is </a:t>
            </a:r>
            <a:r>
              <a:rPr lang="en-US" b="1"/>
              <a:t>saved</a:t>
            </a:r>
            <a:r>
              <a:rPr lang="en-US"/>
              <a:t> to home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Customer: </a:t>
            </a:r>
          </a:p>
          <a:p>
            <a:r>
              <a:rPr lang="en-US"/>
              <a:t>Fill 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85444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Customer </a:t>
            </a:r>
            <a:r>
              <a:rPr lang="en-US" b="1"/>
              <a:t>fills out </a:t>
            </a:r>
            <a:r>
              <a:rPr lang="en-US"/>
              <a:t>connectivity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Submits</a:t>
            </a:r>
            <a:r>
              <a:rPr lang="en-US"/>
              <a:t> to integration manager for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Approve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12089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reviews</a:t>
            </a:r>
            <a:r>
              <a:rPr lang="en-US"/>
              <a:t> customer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Manager </a:t>
            </a:r>
            <a:r>
              <a:rPr lang="en-US" b="1"/>
              <a:t>approves</a:t>
            </a:r>
            <a:r>
              <a:rPr lang="en-US"/>
              <a:t> form when all information is verified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9454" y="2509736"/>
            <a:ext cx="3047999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70060" y="2509736"/>
            <a:ext cx="3073940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791200" y="1528666"/>
            <a:ext cx="3066661" cy="4816703"/>
          </a:xfrm>
          <a:prstGeom prst="rect">
            <a:avLst/>
          </a:prstGeom>
          <a:effectLst/>
        </p:spPr>
        <p:txBody>
          <a:bodyPr wrap="square" anchor="t">
            <a:spAutoFit/>
          </a:bodyPr>
          <a:lstStyle/>
          <a:p>
            <a:r>
              <a:rPr lang="en-US" sz="1700">
                <a:latin typeface="Century Gothic"/>
                <a:ea typeface="Century Gothic" charset="0"/>
                <a:cs typeface="Century Gothic" charset="0"/>
                <a:sym typeface="Wingdings 2"/>
              </a:rPr>
              <a:t>After the Integration Manager has entered the relevant project information, the customer must fill out their form.</a:t>
            </a:r>
            <a:endParaRPr lang="en-US" sz="1700">
              <a:latin typeface="Century Gothic"/>
              <a:ea typeface="Century Gothic" charset="0"/>
              <a:cs typeface="Century Gothic" charset="0"/>
            </a:endParaRPr>
          </a:p>
          <a:p>
            <a:endParaRPr lang="en-US" sz="170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700" b="1">
                <a:latin typeface="Century Gothic"/>
                <a:ea typeface="Century Gothic" charset="0"/>
                <a:cs typeface="Century Gothic" charset="0"/>
                <a:sym typeface="Wingdings 2"/>
              </a:rPr>
              <a:t>The customer form is generated based on information that the Integration Manager has entered.</a:t>
            </a:r>
          </a:p>
          <a:p>
            <a:endParaRPr lang="en-US" sz="170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700">
                <a:latin typeface="Century Gothic"/>
                <a:ea typeface="+mn-lt"/>
                <a:cs typeface="+mn-lt"/>
              </a:rPr>
              <a:t>Currently, the questionnaire supports three </a:t>
            </a:r>
            <a:r>
              <a:rPr lang="en-US" sz="1700" err="1">
                <a:latin typeface="Century Gothic"/>
                <a:ea typeface="+mn-lt"/>
                <a:cs typeface="+mn-lt"/>
              </a:rPr>
              <a:t>Surescripts</a:t>
            </a:r>
            <a:r>
              <a:rPr lang="en-US" sz="1700">
                <a:latin typeface="Century Gothic"/>
                <a:ea typeface="+mn-lt"/>
                <a:cs typeface="+mn-lt"/>
              </a:rPr>
              <a:t> products: </a:t>
            </a:r>
            <a:r>
              <a:rPr lang="en-US" sz="1700" err="1">
                <a:latin typeface="Century Gothic"/>
                <a:ea typeface="+mn-lt"/>
                <a:cs typeface="+mn-lt"/>
              </a:rPr>
              <a:t>ePrescribing</a:t>
            </a:r>
            <a:r>
              <a:rPr lang="en-US" sz="1700">
                <a:latin typeface="Century Gothic"/>
                <a:ea typeface="+mn-lt"/>
                <a:cs typeface="+mn-lt"/>
              </a:rPr>
              <a:t>, Directory, and </a:t>
            </a:r>
            <a:r>
              <a:rPr lang="en-US" sz="1700" err="1">
                <a:latin typeface="Century Gothic"/>
                <a:ea typeface="+mn-lt"/>
                <a:cs typeface="+mn-lt"/>
              </a:rPr>
              <a:t>MedHistory</a:t>
            </a:r>
            <a:r>
              <a:rPr lang="en-US" sz="1700">
                <a:latin typeface="Century Gothic"/>
                <a:ea typeface="+mn-lt"/>
                <a:cs typeface="+mn-lt"/>
              </a:rPr>
              <a:t>.</a:t>
            </a:r>
          </a:p>
          <a:p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1519458"/>
            <a:ext cx="4648200" cy="31242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r" fontAlgn="auto">
              <a:lnSpc>
                <a:spcPts val="5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b="1" cap="all" spc="15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Customer Application View</a:t>
            </a:r>
            <a:endParaRPr lang="en-US" sz="55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5329988"/>
            <a:ext cx="8458200" cy="740613"/>
          </a:xfrm>
        </p:spPr>
        <p:txBody>
          <a:bodyPr/>
          <a:lstStyle/>
          <a:p>
            <a:r>
              <a:rPr lang="en-US"/>
              <a:t>Customer logs in to homepage; new form has been created</a:t>
            </a:r>
          </a:p>
          <a:p>
            <a:r>
              <a:rPr lang="en-US"/>
              <a:t>Begin filling out the form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229" y="2025161"/>
            <a:ext cx="5916125" cy="3103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16" y="1386415"/>
            <a:ext cx="8261684" cy="33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Elbow Connector 13"/>
          <p:cNvCxnSpPr/>
          <p:nvPr/>
        </p:nvCxnSpPr>
        <p:spPr>
          <a:xfrm rot="16200000" flipV="1">
            <a:off x="1463148" y="2084633"/>
            <a:ext cx="1546731" cy="815431"/>
          </a:xfrm>
          <a:prstGeom prst="bentConnector3">
            <a:avLst>
              <a:gd name="adj1" fmla="val -7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20" y="3349729"/>
            <a:ext cx="2106392" cy="17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5125452"/>
            <a:ext cx="8458200" cy="945149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Info entered by the Integration Manager appears at the top</a:t>
            </a:r>
          </a:p>
          <a:p>
            <a:pPr marL="175895" indent="-175895"/>
            <a:r>
              <a:rPr lang="en-US">
                <a:latin typeface="Century Gothic"/>
              </a:rPr>
              <a:t>Customer can confirm that project info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11" y="1386415"/>
            <a:ext cx="7983027" cy="338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8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5367647"/>
            <a:ext cx="8458200" cy="1151906"/>
          </a:xfrm>
        </p:spPr>
        <p:txBody>
          <a:bodyPr/>
          <a:lstStyle/>
          <a:p>
            <a:r>
              <a:rPr lang="en-US"/>
              <a:t>The customer has a set of questions to fill out </a:t>
            </a:r>
          </a:p>
          <a:p>
            <a:r>
              <a:rPr lang="en-US"/>
              <a:t>Some questions have answers that are generated via </a:t>
            </a:r>
            <a:r>
              <a:rPr lang="en-US" err="1"/>
              <a:t>Surescripts</a:t>
            </a:r>
            <a:r>
              <a:rPr lang="en-US"/>
              <a:t> Routing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253"/>
          <a:stretch/>
        </p:blipFill>
        <p:spPr>
          <a:xfrm>
            <a:off x="1105102" y="1117600"/>
            <a:ext cx="6495107" cy="4071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6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Questionnaire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5403272"/>
            <a:ext cx="8458200" cy="1140031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Includes information about how we connect to a customer and how they connect to us</a:t>
            </a:r>
          </a:p>
          <a:p>
            <a:pPr marL="175895" indent="-175895"/>
            <a:r>
              <a:rPr lang="en-US">
                <a:latin typeface="Century Gothic"/>
              </a:rPr>
              <a:t>Basic validation for IP addresses </a:t>
            </a:r>
            <a:endParaRPr lang="en-US"/>
          </a:p>
          <a:p>
            <a:pPr marL="175895" indent="-175895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582" y="1117599"/>
            <a:ext cx="5991608" cy="412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5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2820-C3B3-4A0E-92C3-9BD2A9C0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C2D2956-49BD-4D7C-A77E-0E9C6FD3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221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standing in front of a body of water&#10;&#10;Description generated with high confidence">
            <a:extLst>
              <a:ext uri="{FF2B5EF4-FFF2-40B4-BE49-F238E27FC236}">
                <a16:creationId xmlns:a16="http://schemas.microsoft.com/office/drawing/2014/main" id="{62C64041-AB45-4937-B285-62AF59469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9303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 shot of a girl looking at the camera&#10;&#10;Description generated with very high confidence">
            <a:extLst>
              <a:ext uri="{FF2B5EF4-FFF2-40B4-BE49-F238E27FC236}">
                <a16:creationId xmlns:a16="http://schemas.microsoft.com/office/drawing/2014/main" id="{2493F5DA-4BF4-4625-A82A-7528E2AB3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344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21C37F8-D0C0-4E6E-82C4-0BDA37F3BC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2262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" y="237506"/>
            <a:ext cx="9144000" cy="13701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</a:t>
            </a:r>
          </a:p>
          <a:p>
            <a:pPr algn="ctr"/>
            <a:r>
              <a:rPr lang="en-US" sz="6000" b="1" cap="all">
                <a:solidFill>
                  <a:schemeClr val="bg1"/>
                </a:solidFill>
                <a:latin typeface="Arial Narrow" panose="020B0606020202030204" pitchFamily="34" charset="0"/>
              </a:rPr>
              <a:t>Intern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79" y="4370118"/>
            <a:ext cx="7527175" cy="18168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Brandan </a:t>
            </a:r>
            <a:r>
              <a:rPr lang="en-US" b="1" err="1">
                <a:solidFill>
                  <a:schemeClr val="bg1"/>
                </a:solidFill>
              </a:rPr>
              <a:t>Kalsow</a:t>
            </a:r>
            <a:endParaRPr 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Saint Johns University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Collegeville 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Major: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Hometown: Hudson, WI</a:t>
            </a: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</a:t>
            </a:r>
            <a:r>
              <a:rPr lang="en-US" err="1">
                <a:solidFill>
                  <a:schemeClr val="bg1"/>
                </a:solidFill>
              </a:rPr>
              <a:t>Surescripts</a:t>
            </a:r>
            <a:r>
              <a:rPr lang="en-US">
                <a:solidFill>
                  <a:schemeClr val="bg1"/>
                </a:solidFill>
              </a:rPr>
              <a:t>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96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Certificate Signing Request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62929" y="5165037"/>
            <a:ext cx="8476271" cy="1051167"/>
          </a:xfrm>
        </p:spPr>
        <p:txBody>
          <a:bodyPr vert="horz" lIns="0" tIns="0" rIns="0" bIns="0" rtlCol="0" anchor="t">
            <a:noAutofit/>
          </a:bodyPr>
          <a:lstStyle/>
          <a:p>
            <a:pPr marL="175895" indent="-175895"/>
            <a:r>
              <a:rPr lang="en-US">
                <a:latin typeface="Century Gothic"/>
              </a:rPr>
              <a:t>30% of E-Prescribing 2017071 projects require </a:t>
            </a:r>
            <a:r>
              <a:rPr lang="en-US" err="1">
                <a:latin typeface="Century Gothic"/>
              </a:rPr>
              <a:t>mTLS</a:t>
            </a:r>
            <a:r>
              <a:rPr lang="en-US">
                <a:latin typeface="Century Gothic"/>
              </a:rPr>
              <a:t> troubleshooting.</a:t>
            </a:r>
          </a:p>
          <a:p>
            <a:pPr marL="175895" indent="-175895"/>
            <a:r>
              <a:rPr lang="en-US">
                <a:latin typeface="Century Gothic"/>
              </a:rPr>
              <a:t>We help customers create their CSR by validating the info they send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71" y="1193312"/>
            <a:ext cx="6644257" cy="384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2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Certificate Signing Request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62929" y="5165037"/>
            <a:ext cx="8476271" cy="1051167"/>
          </a:xfrm>
        </p:spPr>
        <p:txBody>
          <a:bodyPr vert="horz" lIns="0" tIns="0" rIns="0" bIns="0" rtlCol="0" anchor="t">
            <a:noAutofit/>
          </a:bodyPr>
          <a:lstStyle/>
          <a:p>
            <a:pPr marL="175895" indent="-175895">
              <a:spcBef>
                <a:spcPts val="900"/>
              </a:spcBef>
            </a:pPr>
            <a:r>
              <a:rPr lang="en-US">
                <a:latin typeface="Century Gothic"/>
              </a:rPr>
              <a:t>If any fields are invalid, the system will display an error message</a:t>
            </a:r>
            <a:endParaRPr lang="en-US"/>
          </a:p>
          <a:p>
            <a:pPr marL="175895" indent="-175895">
              <a:spcBef>
                <a:spcPts val="900"/>
              </a:spcBef>
            </a:pPr>
            <a:r>
              <a:rPr lang="en-US">
                <a:latin typeface="Century Gothic"/>
              </a:rPr>
              <a:t>We hope that the instant feedback will make the activation process easier for both the customer and the Integration Manager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263" y="1193312"/>
            <a:ext cx="6385673" cy="384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461283" y="1860119"/>
            <a:ext cx="3373131" cy="241499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/>
              <a:t>Customer clicks “Continue” after answering questions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/>
              <a:t>They also have the opportunity to save their responses without submitting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87" y="1286861"/>
            <a:ext cx="4949406" cy="480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92"/>
          <a:stretch/>
        </p:blipFill>
        <p:spPr>
          <a:xfrm>
            <a:off x="5017787" y="4493148"/>
            <a:ext cx="3910264" cy="48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endCxn id="7" idx="2"/>
          </p:cNvCxnSpPr>
          <p:nvPr/>
        </p:nvCxnSpPr>
        <p:spPr>
          <a:xfrm flipV="1">
            <a:off x="5201393" y="4974411"/>
            <a:ext cx="1771526" cy="10107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confirm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62929" y="5738408"/>
            <a:ext cx="8476271" cy="549046"/>
          </a:xfrm>
        </p:spPr>
        <p:txBody>
          <a:bodyPr vert="horz" lIns="0" tIns="0" rIns="0" bIns="0" rtlCol="0" anchor="t">
            <a:noAutofit/>
          </a:bodyPr>
          <a:lstStyle/>
          <a:p>
            <a:pPr marL="175895" indent="-175895">
              <a:spcBef>
                <a:spcPts val="900"/>
              </a:spcBef>
            </a:pPr>
            <a:r>
              <a:rPr lang="en-US">
                <a:latin typeface="Century Gothic"/>
              </a:rPr>
              <a:t>Customer has a chance to review their answers before submitting questionnaire to the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0" y="1058224"/>
            <a:ext cx="5711276" cy="4482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774" y="1399811"/>
            <a:ext cx="6693943" cy="242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Elbow Connector 8"/>
          <p:cNvCxnSpPr>
            <a:cxnSpLocks/>
          </p:cNvCxnSpPr>
          <p:nvPr/>
        </p:nvCxnSpPr>
        <p:spPr>
          <a:xfrm flipV="1">
            <a:off x="6068526" y="4850255"/>
            <a:ext cx="1001251" cy="5886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58" y="4203519"/>
            <a:ext cx="3429859" cy="594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Customer Activation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Create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5800" y="4238721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creates</a:t>
            </a:r>
            <a:r>
              <a:rPr lang="en-US"/>
              <a:t> the connectivity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Once created, form is </a:t>
            </a:r>
            <a:r>
              <a:rPr lang="en-US" b="1"/>
              <a:t>sent</a:t>
            </a:r>
            <a:r>
              <a:rPr lang="en-US"/>
              <a:t> to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Form is </a:t>
            </a:r>
            <a:r>
              <a:rPr lang="en-US" b="1"/>
              <a:t>saved</a:t>
            </a:r>
            <a:r>
              <a:rPr lang="en-US"/>
              <a:t> to home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Customer: </a:t>
            </a:r>
          </a:p>
          <a:p>
            <a:r>
              <a:rPr lang="en-US"/>
              <a:t>Fill 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85444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Customer </a:t>
            </a:r>
            <a:r>
              <a:rPr lang="en-US" b="1"/>
              <a:t>fills out </a:t>
            </a:r>
            <a:r>
              <a:rPr lang="en-US"/>
              <a:t>connectivity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Submits</a:t>
            </a:r>
            <a:r>
              <a:rPr lang="en-US"/>
              <a:t> to integration manager for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Integration:</a:t>
            </a:r>
          </a:p>
          <a:p>
            <a:r>
              <a:rPr lang="en-US"/>
              <a:t>Review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12089" y="4254500"/>
            <a:ext cx="2057400" cy="19092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Integration Manager </a:t>
            </a:r>
            <a:r>
              <a:rPr lang="en-US" b="1"/>
              <a:t>reviews</a:t>
            </a:r>
            <a:r>
              <a:rPr lang="en-US"/>
              <a:t> customer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Manager </a:t>
            </a:r>
            <a:r>
              <a:rPr lang="en-US" b="1"/>
              <a:t>approves</a:t>
            </a:r>
            <a:r>
              <a:rPr lang="en-US"/>
              <a:t> or sends back to customer for more information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5229" y="2509735"/>
            <a:ext cx="2939436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70" y="2509735"/>
            <a:ext cx="3029504" cy="3653998"/>
          </a:xfrm>
          <a:prstGeom prst="rect">
            <a:avLst/>
          </a:prstGeom>
          <a:solidFill>
            <a:schemeClr val="accent3">
              <a:alpha val="69804"/>
            </a:scheme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8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Manager Homepage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14600" y="4910067"/>
            <a:ext cx="5879759" cy="826880"/>
          </a:xfrm>
        </p:spPr>
        <p:txBody>
          <a:bodyPr/>
          <a:lstStyle/>
          <a:p>
            <a:pPr lvl="1" indent="-223520"/>
            <a:r>
              <a:rPr lang="en-US">
                <a:latin typeface="Century Gothic"/>
              </a:rPr>
              <a:t>Here, the Integration Manager can see that the customer has filled out their questionnaire. Clicking on the customer will route to the view page.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A6DE44-48A7-4A5A-8C1E-589FF4EE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438183"/>
            <a:ext cx="8013359" cy="3114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AE6BCA-B6B2-431D-A47A-726498C87E22}"/>
              </a:ext>
            </a:extLst>
          </p:cNvPr>
          <p:cNvSpPr/>
          <p:nvPr/>
        </p:nvSpPr>
        <p:spPr>
          <a:xfrm>
            <a:off x="4114800" y="2971800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7634" y="3288814"/>
            <a:ext cx="763548" cy="28037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04" y="4552475"/>
            <a:ext cx="2052956" cy="16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501422"/>
            <a:ext cx="8458200" cy="4569179"/>
          </a:xfrm>
        </p:spPr>
        <p:txBody>
          <a:bodyPr/>
          <a:lstStyle/>
          <a:p>
            <a:pPr marL="175895" indent="-175895"/>
            <a:r>
              <a:rPr lang="en-US">
                <a:latin typeface="Century Gothic"/>
              </a:rPr>
              <a:t>Integration Manager has a variety of form actions available to them</a:t>
            </a:r>
          </a:p>
          <a:p>
            <a:pPr marL="175895" indent="-175895"/>
            <a:endParaRPr lang="en-US">
              <a:latin typeface="Century Gothi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E6BCA-B6B2-431D-A47A-726498C87E22}"/>
              </a:ext>
            </a:extLst>
          </p:cNvPr>
          <p:cNvSpPr/>
          <p:nvPr/>
        </p:nvSpPr>
        <p:spPr>
          <a:xfrm>
            <a:off x="4114800" y="2971800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89" y="2218118"/>
            <a:ext cx="5142190" cy="399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157" y="2386840"/>
            <a:ext cx="2287848" cy="253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5076331" y="2657272"/>
            <a:ext cx="1482526" cy="1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077200" y="762000"/>
            <a:ext cx="762000" cy="285750"/>
          </a:xfrm>
          <a:prstGeom prst="rect">
            <a:avLst/>
          </a:prstGeom>
          <a:solidFill>
            <a:srgbClr val="089BCD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172200" y="1828800"/>
            <a:ext cx="1371600" cy="1371600"/>
          </a:xfrm>
          <a:prstGeom prst="roundRect">
            <a:avLst>
              <a:gd name="adj" fmla="val 16667"/>
            </a:avLst>
          </a:prstGeom>
          <a:solidFill>
            <a:srgbClr val="0086B2"/>
          </a:soli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1082" y="2105407"/>
            <a:ext cx="1295400" cy="9611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Real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Time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Validation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239000" y="2895600"/>
            <a:ext cx="1371600" cy="1371600"/>
          </a:xfrm>
          <a:prstGeom prst="roundRect">
            <a:avLst>
              <a:gd name="adj" fmla="val 16667"/>
            </a:avLst>
          </a:prstGeom>
          <a:solidFill>
            <a:srgbClr val="0086B2"/>
          </a:soli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315200" y="762000"/>
            <a:ext cx="1371600" cy="1371600"/>
          </a:xfrm>
          <a:prstGeom prst="roundRect">
            <a:avLst>
              <a:gd name="adj" fmla="val 16667"/>
            </a:avLst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1290" y="3194306"/>
            <a:ext cx="1387410" cy="92800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Smooth Information Exchange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72200" y="3962400"/>
            <a:ext cx="1371600" cy="1371600"/>
          </a:xfrm>
          <a:prstGeom prst="roundRect">
            <a:avLst>
              <a:gd name="adj" fmla="val 16667"/>
            </a:avLst>
          </a:prstGeom>
          <a:noFill/>
          <a:ln w="444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35139" y="4282226"/>
            <a:ext cx="1487285" cy="72286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Enable Automated Setup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6800" y="1519458"/>
            <a:ext cx="4191000" cy="31242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r" fontAlgn="auto">
              <a:lnSpc>
                <a:spcPts val="5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b="1" cap="all" spc="150">
                <a:solidFill>
                  <a:schemeClr val="bg1"/>
                </a:solidFill>
                <a:latin typeface="Arial Narrow" charset="0"/>
              </a:rPr>
              <a:t>Project Goals</a:t>
            </a:r>
            <a:endParaRPr lang="en-US" sz="55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1000" y="6339417"/>
            <a:ext cx="2133600" cy="366183"/>
          </a:xfrm>
        </p:spPr>
        <p:txBody>
          <a:bodyPr/>
          <a:lstStyle/>
          <a:p>
            <a:fld id="{A839EEC8-8AC5-E349-94CD-0321B7AA8B1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53300" y="1089672"/>
            <a:ext cx="1295400" cy="9309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Optimize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Customer</a:t>
            </a:r>
          </a:p>
          <a:p>
            <a:pPr algn="ctr"/>
            <a:r>
              <a:rPr lang="en-US" sz="1400" spc="150">
                <a:solidFill>
                  <a:srgbClr val="FFFFFF"/>
                </a:solidFill>
                <a:latin typeface="Century Gothic"/>
                <a:cs typeface="Century Gothic"/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36377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shouldertoshoulder_drkblue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Surescripts_no tag-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DDF6-7673-4C49-BC54-54F1AF9C208A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1517A7-2D9F-43C6-B7D5-5EDAD0F7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7950200" cy="812799"/>
          </a:xfrm>
        </p:spPr>
        <p:txBody>
          <a:bodyPr/>
          <a:lstStyle/>
          <a:p>
            <a:r>
              <a:rPr lang="en-US" sz="6000" spc="150">
                <a:solidFill>
                  <a:schemeClr val="bg1"/>
                </a:solidFill>
                <a:ea typeface="Century Gothic" charset="0"/>
              </a:rPr>
              <a:t>Feedback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C57DAD5-3223-4D4A-A450-1D061B6FBA0C}"/>
              </a:ext>
            </a:extLst>
          </p:cNvPr>
          <p:cNvSpPr txBox="1">
            <a:spLocks/>
          </p:cNvSpPr>
          <p:nvPr/>
        </p:nvSpPr>
        <p:spPr>
          <a:xfrm>
            <a:off x="381000" y="1499616"/>
            <a:ext cx="8458200" cy="45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03225" indent="-2238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28650" indent="-225425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865188" indent="-2365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089025" indent="-2238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Feedback from </a:t>
            </a:r>
            <a:r>
              <a:rPr lang="en-US" sz="2400" i="1" spc="150" err="1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Surescripts</a:t>
            </a:r>
            <a:r>
              <a:rPr lang="en-US" sz="2400" i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 Integration Managers:</a:t>
            </a:r>
          </a:p>
          <a:p>
            <a:endParaRPr lang="en-US" sz="1600" b="1" spc="150">
              <a:solidFill>
                <a:schemeClr val="bg1"/>
              </a:solidFill>
              <a:latin typeface="Century Gothic" panose="020B0502020202020204" pitchFamily="34" charset="0"/>
              <a:cs typeface="Arial Narrow"/>
            </a:endParaRPr>
          </a:p>
          <a:p>
            <a:pPr lvl="1"/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“I’m ecstatic about this application, </a:t>
            </a:r>
            <a:r>
              <a:rPr lang="en-US" b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it is going to save us </a:t>
            </a:r>
            <a:r>
              <a:rPr lang="en-US" b="1" spc="150" err="1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soooo</a:t>
            </a:r>
            <a:r>
              <a:rPr lang="en-US" b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 much time</a:t>
            </a:r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” </a:t>
            </a:r>
          </a:p>
          <a:p>
            <a:pPr marL="227012" lvl="1" indent="0">
              <a:buNone/>
            </a:pPr>
            <a:endParaRPr lang="en-US" spc="150">
              <a:solidFill>
                <a:schemeClr val="bg1"/>
              </a:solidFill>
              <a:latin typeface="Century Gothic" panose="020B0502020202020204" pitchFamily="34" charset="0"/>
              <a:cs typeface="Arial Narrow"/>
            </a:endParaRPr>
          </a:p>
          <a:p>
            <a:pPr lvl="1"/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“The interns really made a tool that knocked my socks off”</a:t>
            </a:r>
          </a:p>
          <a:p>
            <a:pPr lvl="1"/>
            <a:endParaRPr lang="en-US" spc="150">
              <a:solidFill>
                <a:schemeClr val="bg1"/>
              </a:solidFill>
              <a:latin typeface="Century Gothic" panose="020B0502020202020204" pitchFamily="34" charset="0"/>
              <a:cs typeface="Arial Narrow"/>
            </a:endParaRPr>
          </a:p>
          <a:p>
            <a:pPr lvl="1"/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“I’m giddy excited, </a:t>
            </a:r>
            <a:r>
              <a:rPr lang="en-US" b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IT VALIDATES CSRs on THE CUSTOMER SIDE!</a:t>
            </a:r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”</a:t>
            </a:r>
          </a:p>
          <a:p>
            <a:pPr lvl="1"/>
            <a:endParaRPr lang="en-US" spc="150">
              <a:solidFill>
                <a:schemeClr val="bg1"/>
              </a:solidFill>
              <a:latin typeface="Century Gothic" panose="020B0502020202020204" pitchFamily="34" charset="0"/>
              <a:cs typeface="Arial Narrow"/>
            </a:endParaRPr>
          </a:p>
          <a:p>
            <a:pPr lvl="1"/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“Interns are knocking it out of the park”</a:t>
            </a:r>
          </a:p>
          <a:p>
            <a:pPr lvl="1"/>
            <a:endParaRPr lang="en-US" spc="150">
              <a:solidFill>
                <a:schemeClr val="bg1"/>
              </a:solidFill>
              <a:latin typeface="Century Gothic" panose="020B0502020202020204" pitchFamily="34" charset="0"/>
              <a:cs typeface="Arial Narrow"/>
            </a:endParaRPr>
          </a:p>
          <a:p>
            <a:pPr lvl="1"/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“</a:t>
            </a:r>
            <a:r>
              <a:rPr lang="en-US" b="1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Super excited </a:t>
            </a:r>
            <a:r>
              <a:rPr lang="en-US" spc="150">
                <a:solidFill>
                  <a:schemeClr val="bg1"/>
                </a:solidFill>
                <a:latin typeface="Century Gothic" panose="020B0502020202020204" pitchFamily="34" charset="0"/>
                <a:cs typeface="Arial Narrow"/>
              </a:rPr>
              <a:t>about this application”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750" b="1"/>
              <a:t>We will hand off this project to another </a:t>
            </a:r>
            <a:r>
              <a:rPr lang="en-US" sz="1750" b="1" err="1"/>
              <a:t>Surescripts</a:t>
            </a:r>
            <a:r>
              <a:rPr lang="en-US" sz="1750" b="1"/>
              <a:t> agile team in the coming days</a:t>
            </a:r>
          </a:p>
          <a:p>
            <a:pPr>
              <a:lnSpc>
                <a:spcPct val="100000"/>
              </a:lnSpc>
            </a:pPr>
            <a:endParaRPr lang="en-US" sz="1750" b="1"/>
          </a:p>
          <a:p>
            <a:pPr>
              <a:lnSpc>
                <a:spcPct val="100000"/>
              </a:lnSpc>
            </a:pPr>
            <a:r>
              <a:rPr lang="en-US" sz="1750"/>
              <a:t>They will work on getting it into staging to pilot with customers</a:t>
            </a:r>
          </a:p>
          <a:p>
            <a:pPr>
              <a:lnSpc>
                <a:spcPct val="100000"/>
              </a:lnSpc>
            </a:pPr>
            <a:endParaRPr lang="en-US" sz="1750"/>
          </a:p>
          <a:p>
            <a:pPr>
              <a:lnSpc>
                <a:spcPct val="100000"/>
              </a:lnSpc>
            </a:pPr>
            <a:r>
              <a:rPr lang="en-US" sz="1750"/>
              <a:t>Ultimately, it will be hosted in the portfolio of trading partner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2820-C3B3-4A0E-92C3-9BD2A9C0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C2D2956-49BD-4D7C-A77E-0E9C6FD3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221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standing in front of a body of water&#10;&#10;Description generated with high confidence">
            <a:extLst>
              <a:ext uri="{FF2B5EF4-FFF2-40B4-BE49-F238E27FC236}">
                <a16:creationId xmlns:a16="http://schemas.microsoft.com/office/drawing/2014/main" id="{62C64041-AB45-4937-B285-62AF59469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9303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 shot of a girl looking at the camera&#10;&#10;Description generated with very high confidence">
            <a:extLst>
              <a:ext uri="{FF2B5EF4-FFF2-40B4-BE49-F238E27FC236}">
                <a16:creationId xmlns:a16="http://schemas.microsoft.com/office/drawing/2014/main" id="{2493F5DA-4BF4-4625-A82A-7528E2AB3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344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21C37F8-D0C0-4E6E-82C4-0BDA37F3BC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2262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" y="237506"/>
            <a:ext cx="9144000" cy="13701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</a:t>
            </a:r>
          </a:p>
          <a:p>
            <a:pPr algn="ctr"/>
            <a:r>
              <a:rPr lang="en-US" sz="6000" b="1" cap="all">
                <a:solidFill>
                  <a:schemeClr val="bg1"/>
                </a:solidFill>
                <a:latin typeface="Arial Narrow" panose="020B0606020202030204" pitchFamily="34" charset="0"/>
              </a:rPr>
              <a:t>Intern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79" y="4370118"/>
            <a:ext cx="7527175" cy="18168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Vanessa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Junior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Cornell University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Ithaca, 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Major: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Hometown: Richfield, MN</a:t>
            </a: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</a:t>
            </a:r>
            <a:r>
              <a:rPr lang="en-US" err="1">
                <a:solidFill>
                  <a:schemeClr val="bg1"/>
                </a:solidFill>
              </a:rPr>
              <a:t>Surescripts</a:t>
            </a:r>
            <a:r>
              <a:rPr lang="en-US">
                <a:solidFill>
                  <a:schemeClr val="bg1"/>
                </a:solidFill>
              </a:rPr>
              <a:t>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06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pt_cheetah_drkblu_9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529263" cy="6858000"/>
          </a:xfrm>
          <a:prstGeom prst="rect">
            <a:avLst/>
          </a:prstGeom>
          <a:solidFill>
            <a:srgbClr val="1056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143000"/>
            <a:ext cx="3733800" cy="315227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ts val="6800"/>
              </a:lnSpc>
            </a:pPr>
            <a:r>
              <a:rPr lang="en-US" sz="5400" b="1" spc="150">
                <a:solidFill>
                  <a:schemeClr val="bg1"/>
                </a:solidFill>
                <a:latin typeface="Arial Narrow"/>
                <a:cs typeface="Arial Narrow"/>
              </a:rPr>
              <a:t>WHAT</a:t>
            </a:r>
          </a:p>
          <a:p>
            <a:pPr algn="l">
              <a:lnSpc>
                <a:spcPts val="6800"/>
              </a:lnSpc>
            </a:pPr>
            <a:r>
              <a:rPr lang="en-US" sz="5400" b="1" spc="150">
                <a:solidFill>
                  <a:schemeClr val="bg1"/>
                </a:solidFill>
                <a:latin typeface="Arial Narrow"/>
                <a:cs typeface="Arial Narrow"/>
              </a:rPr>
              <a:t>WE</a:t>
            </a:r>
          </a:p>
          <a:p>
            <a:pPr algn="l">
              <a:lnSpc>
                <a:spcPts val="6800"/>
              </a:lnSpc>
            </a:pPr>
            <a:r>
              <a:rPr lang="en-US" sz="5400" b="1" spc="150">
                <a:solidFill>
                  <a:schemeClr val="bg1"/>
                </a:solidFill>
                <a:latin typeface="Arial Narrow"/>
                <a:cs typeface="Arial Narrow"/>
              </a:rPr>
              <a:t>LEARNED</a:t>
            </a:r>
            <a:endParaRPr lang="en-US" sz="5400" b="1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4672" y="3689771"/>
            <a:ext cx="3870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Communicating with end users</a:t>
            </a: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Using technical vs non-technical language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3423" y="1090041"/>
            <a:ext cx="3871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New languages and frameworks</a:t>
            </a: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Angular, C#, Oracle, etc.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84673" y="2394371"/>
            <a:ext cx="3870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Developing a product as a team</a:t>
            </a: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Sharing workload, best practices, effective teamwork skills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08473" y="1192120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18261" y="2496450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827634" y="3791850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038600"/>
            <a:ext cx="457200" cy="1588"/>
          </a:xfrm>
          <a:prstGeom prst="line">
            <a:avLst/>
          </a:prstGeom>
          <a:ln w="38100" cap="flat" cmpd="sng" algn="ctr">
            <a:solidFill>
              <a:srgbClr val="089BC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 descr="Surescripts_no tag-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223" y="1159046"/>
            <a:ext cx="812800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50" y="2453028"/>
            <a:ext cx="812800" cy="812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474" y="3757041"/>
            <a:ext cx="762000" cy="81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4163441"/>
            <a:ext cx="2983832" cy="104623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/>
            <a:r>
              <a:rPr lang="en-US" sz="2000" i="1">
                <a:solidFill>
                  <a:schemeClr val="bg1"/>
                </a:solidFill>
                <a:latin typeface="Century Gothic" panose="020B0502020202020204" pitchFamily="34" charset="0"/>
              </a:rPr>
              <a:t>Key takeaways from our experience this summer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83423" y="4937943"/>
            <a:ext cx="3871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Role of </a:t>
            </a:r>
            <a:r>
              <a:rPr lang="en-US" b="1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Surescripts</a:t>
            </a:r>
            <a:r>
              <a:rPr lang="en-US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in healthcare</a:t>
            </a: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How </a:t>
            </a:r>
            <a:r>
              <a:rPr lang="en-US" sz="180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Surescripts</a:t>
            </a:r>
            <a:r>
              <a:rPr lang="en-US" sz="18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helps patients receive better care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833708" y="5000636"/>
            <a:ext cx="0" cy="731520"/>
          </a:xfrm>
          <a:prstGeom prst="line">
            <a:avLst/>
          </a:prstGeom>
          <a:ln>
            <a:solidFill>
              <a:srgbClr val="089B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Surescripts Network Allianc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9050" y="4938796"/>
            <a:ext cx="816743" cy="7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tory_rgb_m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9075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 descr="Surescripts_no tag-white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5DCD1A-13B9-F144-A74C-AE6311292CED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381000" y="304800"/>
            <a:ext cx="7950200" cy="8127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 spc="130" baseline="0">
                <a:solidFill>
                  <a:schemeClr val="tx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381000" y="1499616"/>
            <a:ext cx="8458200" cy="4572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03225" indent="-2238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28650" indent="-225425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865188" indent="-2365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089025" indent="-223838" algn="l" defTabSz="4572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5895" indent="-175895"/>
            <a:r>
              <a:rPr lang="en-US">
                <a:solidFill>
                  <a:schemeClr val="bg1"/>
                </a:solidFill>
              </a:rPr>
              <a:t>Sponsors</a:t>
            </a:r>
          </a:p>
          <a:p>
            <a:pPr lvl="1" indent="-223520"/>
            <a:r>
              <a:rPr lang="en-US">
                <a:solidFill>
                  <a:schemeClr val="bg1"/>
                </a:solidFill>
              </a:rPr>
              <a:t>Michael Rosenthal</a:t>
            </a:r>
          </a:p>
          <a:p>
            <a:pPr lvl="1" indent="-223520"/>
            <a:r>
              <a:rPr lang="en-US">
                <a:solidFill>
                  <a:schemeClr val="bg1"/>
                </a:solidFill>
              </a:rPr>
              <a:t>Andrew Lind</a:t>
            </a:r>
          </a:p>
          <a:p>
            <a:pPr marL="175895" indent="-175895"/>
            <a:r>
              <a:rPr lang="en-US">
                <a:solidFill>
                  <a:schemeClr val="bg1"/>
                </a:solidFill>
              </a:rPr>
              <a:t>Mentors</a:t>
            </a:r>
          </a:p>
          <a:p>
            <a:pPr lvl="1" indent="-223520"/>
            <a:r>
              <a:rPr lang="en-US">
                <a:solidFill>
                  <a:schemeClr val="bg1"/>
                </a:solidFill>
              </a:rPr>
              <a:t>Allison Mohr</a:t>
            </a:r>
          </a:p>
          <a:p>
            <a:pPr lvl="1" indent="-223520"/>
            <a:r>
              <a:rPr lang="en-US">
                <a:solidFill>
                  <a:schemeClr val="bg1"/>
                </a:solidFill>
              </a:rPr>
              <a:t>Joe Athman</a:t>
            </a:r>
          </a:p>
          <a:p>
            <a:pPr lvl="1" indent="-223520"/>
            <a:r>
              <a:rPr lang="en-US">
                <a:solidFill>
                  <a:schemeClr val="bg1"/>
                </a:solidFill>
              </a:rPr>
              <a:t>Eric Kaufman</a:t>
            </a:r>
          </a:p>
          <a:p>
            <a:pPr lvl="1" indent="-223520"/>
            <a:r>
              <a:rPr lang="en-US">
                <a:solidFill>
                  <a:schemeClr val="bg1"/>
                </a:solidFill>
                <a:latin typeface="Century Gothic"/>
              </a:rPr>
              <a:t>Ryan Wiegel</a:t>
            </a:r>
          </a:p>
          <a:p>
            <a:pPr marL="175895" indent="-175895"/>
            <a:r>
              <a:rPr lang="en-US">
                <a:solidFill>
                  <a:schemeClr val="bg1"/>
                </a:solidFill>
              </a:rPr>
              <a:t>Charles Oberg – Database Engineer</a:t>
            </a:r>
          </a:p>
          <a:p>
            <a:pPr marL="175895" indent="-175895"/>
            <a:r>
              <a:rPr lang="en-US">
                <a:solidFill>
                  <a:schemeClr val="bg1"/>
                </a:solidFill>
                <a:latin typeface="Century Gothic"/>
              </a:rPr>
              <a:t>James McMahon – Integration Manager</a:t>
            </a:r>
          </a:p>
          <a:p>
            <a:pPr marL="175895" indent="-175895"/>
            <a:endParaRPr lang="en-US">
              <a:latin typeface="Century Gothic"/>
            </a:endParaRPr>
          </a:p>
          <a:p>
            <a:pPr marL="175895" indent="-175895"/>
            <a:endParaRPr lang="en-US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93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 descr="Surescripts_no tag-whit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486900"/>
            <a:ext cx="5130800" cy="13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05677"/>
          </a:solidFill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endParaRPr lang="en-US" sz="1800" b="1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2820-C3B3-4A0E-92C3-9BD2A9C0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C2D2956-49BD-4D7C-A77E-0E9C6FD3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221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standing in front of a body of water&#10;&#10;Description generated with high confidence">
            <a:extLst>
              <a:ext uri="{FF2B5EF4-FFF2-40B4-BE49-F238E27FC236}">
                <a16:creationId xmlns:a16="http://schemas.microsoft.com/office/drawing/2014/main" id="{62C64041-AB45-4937-B285-62AF59469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9303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 shot of a girl looking at the camera&#10;&#10;Description generated with very high confidence">
            <a:extLst>
              <a:ext uri="{FF2B5EF4-FFF2-40B4-BE49-F238E27FC236}">
                <a16:creationId xmlns:a16="http://schemas.microsoft.com/office/drawing/2014/main" id="{2493F5DA-4BF4-4625-A82A-7528E2AB3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344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21C37F8-D0C0-4E6E-82C4-0BDA37F3BC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2262" y="1645920"/>
            <a:ext cx="164592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" y="237506"/>
            <a:ext cx="9144000" cy="13701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</a:t>
            </a:r>
          </a:p>
          <a:p>
            <a:pPr algn="ctr"/>
            <a:r>
              <a:rPr lang="en-US" sz="6000" b="1" cap="all">
                <a:solidFill>
                  <a:schemeClr val="bg1"/>
                </a:solidFill>
                <a:latin typeface="Arial Narrow" panose="020B0606020202030204" pitchFamily="34" charset="0"/>
              </a:rPr>
              <a:t>Intern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79" y="4370118"/>
            <a:ext cx="7527175" cy="18168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Laura Schultz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Mills College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Oakland, 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Major: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Hometown: St. Paul, MN</a:t>
            </a:r>
          </a:p>
        </p:txBody>
      </p:sp>
      <p:pic>
        <p:nvPicPr>
          <p:cNvPr id="12" name="Picture 11" descr="Surescripts_no tag-white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326FBC0-7739-3A4A-A08D-64009E3B9AFB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</a:t>
            </a:r>
            <a:r>
              <a:rPr lang="en-US" err="1">
                <a:solidFill>
                  <a:schemeClr val="bg1"/>
                </a:solidFill>
              </a:rPr>
              <a:t>Surescripts</a:t>
            </a:r>
            <a:r>
              <a:rPr lang="en-US">
                <a:solidFill>
                  <a:schemeClr val="bg1"/>
                </a:solidFill>
              </a:rPr>
              <a:t>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04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</a:t>
            </a:r>
            <a:r>
              <a:rPr lang="en-US">
                <a:latin typeface="Consolas"/>
              </a:rPr>
              <a:t>01</a:t>
            </a:r>
            <a:r>
              <a:rPr lang="en-US"/>
              <a:t>:</a:t>
            </a:r>
            <a:br>
              <a:rPr lang="en-US"/>
            </a:br>
            <a:r>
              <a:rPr lang="en-US"/>
              <a:t>Project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pt_relay_drkblu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Surescripts_no tag-white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5192-62CB-7D40-870A-A3C15879CA47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381000" y="304800"/>
            <a:ext cx="7950200" cy="812799"/>
          </a:xfrm>
        </p:spPr>
        <p:txBody>
          <a:bodyPr/>
          <a:lstStyle/>
          <a:p>
            <a:r>
              <a:rPr lang="en-US" sz="6000">
                <a:solidFill>
                  <a:schemeClr val="bg1"/>
                </a:solidFill>
              </a:rPr>
              <a:t>The Opportunity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1455" y="1638930"/>
            <a:ext cx="3441560" cy="123550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+mj-lt"/>
              </a:rPr>
              <a:t>Number of product upgrades is </a:t>
            </a:r>
            <a:r>
              <a:rPr lang="en-US" sz="2400" b="1">
                <a:solidFill>
                  <a:schemeClr val="tx2"/>
                </a:solidFill>
                <a:latin typeface="+mj-lt"/>
              </a:rPr>
              <a:t>increasing</a:t>
            </a:r>
            <a:r>
              <a:rPr lang="en-US" sz="24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>
                <a:solidFill>
                  <a:schemeClr val="bg1"/>
                </a:solidFill>
                <a:latin typeface="+mj-lt"/>
              </a:rPr>
              <a:t>due to several factors 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60" y="1848381"/>
            <a:ext cx="895788" cy="839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38784" y="3114164"/>
            <a:ext cx="3189514" cy="11490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sz="2000">
                <a:solidFill>
                  <a:schemeClr val="tx2"/>
                </a:solidFill>
                <a:latin typeface="+mj-lt"/>
              </a:rPr>
              <a:t>Upgrades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to the newest version of NCPDP SCRIPT standard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54" y="3342447"/>
            <a:ext cx="889000" cy="596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54" y="4460048"/>
            <a:ext cx="914400" cy="5969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703196" y="4355412"/>
            <a:ext cx="31396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+mj-lt"/>
              </a:rPr>
              <a:t>New </a:t>
            </a:r>
            <a:r>
              <a:rPr lang="en-US" sz="2000" err="1">
                <a:solidFill>
                  <a:schemeClr val="tx2"/>
                </a:solidFill>
                <a:latin typeface="+mj-lt"/>
              </a:rPr>
              <a:t>Surescripts</a:t>
            </a:r>
            <a:r>
              <a:rPr lang="en-US" sz="2000">
                <a:solidFill>
                  <a:schemeClr val="tx2"/>
                </a:solidFill>
                <a:latin typeface="+mj-lt"/>
              </a:rPr>
              <a:t> initiatives 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such as Propel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1305" y="1422399"/>
            <a:ext cx="4656994" cy="4445001"/>
          </a:xfrm>
          <a:prstGeom prst="rect">
            <a:avLst/>
          </a:prstGeom>
          <a:noFill/>
          <a:ln w="254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_startblocks_drkblu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9EEC8-8AC5-E349-94CD-0321B7AA8B1D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Surescripts_no tag-white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6391200"/>
            <a:ext cx="1219200" cy="3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0ADE-7073-9545-8FDC-B35CFA240FCF}"/>
              </a:ext>
            </a:extLst>
          </p:cNvPr>
          <p:cNvSpPr txBox="1">
            <a:spLocks/>
          </p:cNvSpPr>
          <p:nvPr/>
        </p:nvSpPr>
        <p:spPr>
          <a:xfrm>
            <a:off x="719668" y="6216164"/>
            <a:ext cx="8119532" cy="36807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pitchFamily="-109" charset="0"/>
                <a:ea typeface="ヒラギノ角ゴ ProN W3" pitchFamily="-109" charset="-128"/>
                <a:cs typeface="ヒラギノ角ゴ ProN W3" pitchFamily="-109" charset="-128"/>
                <a:sym typeface="Gill Sans" pitchFamily="-109" charset="0"/>
              </a:defRPr>
            </a:lvl9pPr>
          </a:lstStyle>
          <a:p>
            <a:pPr algn="l"/>
            <a:r>
              <a:rPr lang="en-US">
                <a:solidFill>
                  <a:schemeClr val="bg1"/>
                </a:solidFill>
              </a:rPr>
              <a:t>Copyright © 2019 by Surescripts, LLC. All rights reserved.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381000" y="304800"/>
            <a:ext cx="7950200" cy="812799"/>
          </a:xfrm>
        </p:spPr>
        <p:txBody>
          <a:bodyPr/>
          <a:lstStyle/>
          <a:p>
            <a:r>
              <a:rPr lang="en-US" sz="6000">
                <a:solidFill>
                  <a:schemeClr val="bg1"/>
                </a:solidFill>
              </a:rPr>
              <a:t>The Opportunity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25803" y="1444381"/>
            <a:ext cx="5692394" cy="4445001"/>
            <a:chOff x="271304" y="1422399"/>
            <a:chExt cx="5692394" cy="4445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701" y="1785343"/>
              <a:ext cx="762000" cy="812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63710" y="1725729"/>
              <a:ext cx="4499988" cy="3330261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en-US" sz="2400">
                  <a:solidFill>
                    <a:schemeClr val="bg1"/>
                  </a:solidFill>
                  <a:latin typeface="+mj-lt"/>
                </a:rPr>
                <a:t>The </a:t>
              </a:r>
              <a:r>
                <a:rPr lang="en-US" sz="2400" b="1">
                  <a:solidFill>
                    <a:schemeClr val="tx2"/>
                  </a:solidFill>
                  <a:latin typeface="+mj-lt"/>
                </a:rPr>
                <a:t>integration team </a:t>
              </a:r>
              <a:r>
                <a:rPr lang="en-US" sz="2400">
                  <a:solidFill>
                    <a:schemeClr val="bg1"/>
                  </a:solidFill>
                  <a:latin typeface="+mj-lt"/>
                </a:rPr>
                <a:t>needs a better way to collect connectivity information</a:t>
              </a:r>
            </a:p>
            <a:p>
              <a:pPr algn="l"/>
              <a:endParaRPr lang="en-US" sz="2400">
                <a:solidFill>
                  <a:schemeClr val="bg1"/>
                </a:solidFill>
                <a:latin typeface="+mj-lt"/>
              </a:endParaRPr>
            </a:p>
            <a:p>
              <a:pPr algn="l"/>
              <a:endParaRPr lang="en-US" sz="2400">
                <a:solidFill>
                  <a:schemeClr val="bg1"/>
                </a:solidFill>
                <a:latin typeface="+mj-lt"/>
              </a:endParaRPr>
            </a:p>
            <a:p>
              <a:pPr lvl="0"/>
              <a:r>
                <a:rPr lang="en-US" sz="2400">
                  <a:solidFill>
                    <a:prstClr val="white"/>
                  </a:solidFill>
                </a:rPr>
                <a:t>Connectivity Information Includes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sz="2000">
                  <a:solidFill>
                    <a:prstClr val="white"/>
                  </a:solidFill>
                </a:rPr>
                <a:t>IP Addresses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sz="2000">
                  <a:solidFill>
                    <a:prstClr val="white"/>
                  </a:solidFill>
                </a:rPr>
                <a:t>Customer URLs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sz="2000">
                  <a:solidFill>
                    <a:prstClr val="white"/>
                  </a:solidFill>
                </a:rPr>
                <a:t>Certificate Signing Requests</a:t>
              </a:r>
            </a:p>
            <a:p>
              <a:pPr algn="l"/>
              <a:endParaRPr lang="en-US" sz="2400">
                <a:solidFill>
                  <a:schemeClr val="bg1"/>
                </a:solidFill>
                <a:latin typeface="+mj-lt"/>
              </a:endParaRPr>
            </a:p>
            <a:p>
              <a:pPr algn="l"/>
              <a:endParaRPr lang="en-US" sz="2400" b="1">
                <a:solidFill>
                  <a:schemeClr val="bg1"/>
                </a:solidFill>
                <a:latin typeface="+mj-lt"/>
              </a:endParaRPr>
            </a:p>
            <a:p>
              <a:pPr algn="l"/>
              <a:endParaRPr lang="en-US" sz="2400" b="1">
                <a:solidFill>
                  <a:schemeClr val="bg1"/>
                </a:solidFill>
                <a:latin typeface="+mj-lt"/>
              </a:endParaRPr>
            </a:p>
            <a:p>
              <a:pPr algn="l"/>
              <a:endParaRPr lang="en-US" sz="2400" b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901" y="3840325"/>
              <a:ext cx="812800" cy="7874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71304" y="1422399"/>
              <a:ext cx="5692393" cy="4445001"/>
            </a:xfrm>
            <a:prstGeom prst="rect">
              <a:avLst/>
            </a:prstGeom>
            <a:noFill/>
            <a:ln w="254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0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YLE A">
  <a:themeElements>
    <a:clrScheme name="Surescripts 2">
      <a:dk1>
        <a:srgbClr val="005677"/>
      </a:dk1>
      <a:lt1>
        <a:sysClr val="window" lastClr="FFFFFF"/>
      </a:lt1>
      <a:dk2>
        <a:srgbClr val="ED8B00"/>
      </a:dk2>
      <a:lt2>
        <a:srgbClr val="0886B2"/>
      </a:lt2>
      <a:accent1>
        <a:srgbClr val="089BCD"/>
      </a:accent1>
      <a:accent2>
        <a:srgbClr val="FFC000"/>
      </a:accent2>
      <a:accent3>
        <a:srgbClr val="666666"/>
      </a:accent3>
      <a:accent4>
        <a:srgbClr val="A5A5A5"/>
      </a:accent4>
      <a:accent5>
        <a:srgbClr val="E7E6E6"/>
      </a:accent5>
      <a:accent6>
        <a:srgbClr val="70AD47"/>
      </a:accent6>
      <a:hlink>
        <a:srgbClr val="ED8B00"/>
      </a:hlink>
      <a:folHlink>
        <a:srgbClr val="0A86B2"/>
      </a:folHlink>
    </a:clrScheme>
    <a:fontScheme name="surescrip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l">
          <a:spcBef>
            <a:spcPts val="0"/>
          </a:spcBef>
          <a:defRPr sz="1800" b="1" dirty="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</a:spDef>
    <a:lnDef>
      <a:spPr>
        <a:ln>
          <a:solidFill>
            <a:srgbClr val="005677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t" anchorCtr="0">
        <a:noAutofit/>
      </a:bodyPr>
      <a:lstStyle>
        <a:defPPr algn="l">
          <a:defRPr sz="2000" dirty="0" err="1" smtClean="0">
            <a:solidFill>
              <a:schemeClr val="bg2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urescripts Theme">
  <a:themeElements>
    <a:clrScheme name="Surescripts 2">
      <a:dk1>
        <a:srgbClr val="005677"/>
      </a:dk1>
      <a:lt1>
        <a:sysClr val="window" lastClr="FFFFFF"/>
      </a:lt1>
      <a:dk2>
        <a:srgbClr val="ED8B00"/>
      </a:dk2>
      <a:lt2>
        <a:srgbClr val="0886B2"/>
      </a:lt2>
      <a:accent1>
        <a:srgbClr val="089BCD"/>
      </a:accent1>
      <a:accent2>
        <a:srgbClr val="FFC000"/>
      </a:accent2>
      <a:accent3>
        <a:srgbClr val="666666"/>
      </a:accent3>
      <a:accent4>
        <a:srgbClr val="A5A5A5"/>
      </a:accent4>
      <a:accent5>
        <a:srgbClr val="E7E6E6"/>
      </a:accent5>
      <a:accent6>
        <a:srgbClr val="70AD47"/>
      </a:accent6>
      <a:hlink>
        <a:srgbClr val="ED8B00"/>
      </a:hlink>
      <a:folHlink>
        <a:srgbClr val="0A86B2"/>
      </a:folHlink>
    </a:clrScheme>
    <a:fontScheme name="surescrip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l">
          <a:spcBef>
            <a:spcPts val="0"/>
          </a:spcBef>
          <a:defRPr sz="1800" b="1" dirty="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</a:spDef>
    <a:lnDef>
      <a:spPr>
        <a:ln>
          <a:solidFill>
            <a:srgbClr val="005677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t" anchorCtr="0">
        <a:noAutofit/>
      </a:bodyPr>
      <a:lstStyle>
        <a:defPPr algn="l">
          <a:defRPr sz="2000" dirty="0" err="1" smtClean="0">
            <a:solidFill>
              <a:schemeClr val="bg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rescripts Theme" id="{EBC2D10A-7D6F-4014-B9A6-555A108C6B58}" vid="{58551A43-982F-4527-AE84-294F8F388CC8}"/>
    </a:ext>
  </a:extLst>
</a:theme>
</file>

<file path=ppt/theme/theme3.xml><?xml version="1.0" encoding="utf-8"?>
<a:theme xmlns:a="http://schemas.openxmlformats.org/drawingml/2006/main" name="Surescripts">
  <a:themeElements>
    <a:clrScheme name="Surescripts Colors">
      <a:dk1>
        <a:srgbClr val="105677"/>
      </a:dk1>
      <a:lt1>
        <a:srgbClr val="FFFFFF"/>
      </a:lt1>
      <a:dk2>
        <a:srgbClr val="F7901E"/>
      </a:dk2>
      <a:lt2>
        <a:srgbClr val="D9EBF8"/>
      </a:lt2>
      <a:accent1>
        <a:srgbClr val="105677"/>
      </a:accent1>
      <a:accent2>
        <a:srgbClr val="0886B2"/>
      </a:accent2>
      <a:accent3>
        <a:srgbClr val="089BCD"/>
      </a:accent3>
      <a:accent4>
        <a:srgbClr val="F7901E"/>
      </a:accent4>
      <a:accent5>
        <a:srgbClr val="425563"/>
      </a:accent5>
      <a:accent6>
        <a:srgbClr val="8899A7"/>
      </a:accent6>
      <a:hlink>
        <a:srgbClr val="F7901E"/>
      </a:hlink>
      <a:folHlink>
        <a:srgbClr val="F7901E"/>
      </a:folHlink>
    </a:clrScheme>
    <a:fontScheme name="Surescripts Fonts">
      <a:majorFont>
        <a:latin typeface="Arial Narrow"/>
        <a:ea typeface=""/>
        <a:cs typeface=""/>
      </a:majorFont>
      <a:minorFont>
        <a:latin typeface="Century Gothic"/>
        <a:ea typeface=""/>
        <a:cs typeface=""/>
      </a:minorFont>
    </a:fontScheme>
    <a:fmtScheme name="Surescripts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4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900"/>
          </a:spcBef>
          <a:buSzPct val="100000"/>
          <a:buFont typeface="Century Gothic"/>
          <a:buChar char="•"/>
          <a:defRPr sz="1400"/>
        </a:defPPr>
      </a:lstStyle>
    </a:txDef>
  </a:objectDefaults>
  <a:extraClrSchemeLst/>
</a:theme>
</file>

<file path=ppt/theme/theme4.xml><?xml version="1.0" encoding="utf-8"?>
<a:theme xmlns:a="http://schemas.openxmlformats.org/drawingml/2006/main" name="Surescripts">
  <a:themeElements>
    <a:clrScheme name="Surescripts Colors">
      <a:dk1>
        <a:srgbClr val="105677"/>
      </a:dk1>
      <a:lt1>
        <a:srgbClr val="FFFFFF"/>
      </a:lt1>
      <a:dk2>
        <a:srgbClr val="F7901E"/>
      </a:dk2>
      <a:lt2>
        <a:srgbClr val="D9EBF8"/>
      </a:lt2>
      <a:accent1>
        <a:srgbClr val="105677"/>
      </a:accent1>
      <a:accent2>
        <a:srgbClr val="0886B2"/>
      </a:accent2>
      <a:accent3>
        <a:srgbClr val="089BCD"/>
      </a:accent3>
      <a:accent4>
        <a:srgbClr val="F7901E"/>
      </a:accent4>
      <a:accent5>
        <a:srgbClr val="425563"/>
      </a:accent5>
      <a:accent6>
        <a:srgbClr val="8899A7"/>
      </a:accent6>
      <a:hlink>
        <a:srgbClr val="F7901E"/>
      </a:hlink>
      <a:folHlink>
        <a:srgbClr val="F7901E"/>
      </a:folHlink>
    </a:clrScheme>
    <a:fontScheme name="Surescripts Fonts">
      <a:majorFont>
        <a:latin typeface="Arial Narrow"/>
        <a:ea typeface=""/>
        <a:cs typeface=""/>
      </a:majorFont>
      <a:minorFont>
        <a:latin typeface="Century Gothic"/>
        <a:ea typeface=""/>
        <a:cs typeface=""/>
      </a:minorFont>
    </a:fontScheme>
    <a:fmtScheme name="Surescripts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4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>
          <a:lnSpc>
            <a:spcPct val="100000"/>
          </a:lnSpc>
          <a:spcBef>
            <a:spcPts val="900"/>
          </a:spcBef>
          <a:buSzPct val="100000"/>
          <a:buFont typeface="Century Gothic"/>
          <a:buChar char="•"/>
          <a:defRPr sz="140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49D67BB20D9C428BEDD1BB9BC7403A" ma:contentTypeVersion="10" ma:contentTypeDescription="Create a new document." ma:contentTypeScope="" ma:versionID="33a893d7fbc31679b0e7fd69ed9e32f6">
  <xsd:schema xmlns:xsd="http://www.w3.org/2001/XMLSchema" xmlns:xs="http://www.w3.org/2001/XMLSchema" xmlns:p="http://schemas.microsoft.com/office/2006/metadata/properties" xmlns:ns1="http://schemas.microsoft.com/sharepoint/v3" xmlns:ns2="613e25e4-3b40-459f-8ae2-167a9ace3243" targetNamespace="http://schemas.microsoft.com/office/2006/metadata/properties" ma:root="true" ma:fieldsID="b3b051c3b5f82a74988307d848d3665b" ns1:_="" ns2:_="">
    <xsd:import namespace="http://schemas.microsoft.com/sharepoint/v3"/>
    <xsd:import namespace="613e25e4-3b40-459f-8ae2-167a9ace32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e25e4-3b40-459f-8ae2-167a9ace32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16E529-8A16-4BF3-A266-6263838DF4CC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  <ds:schemaRef ds:uri="613e25e4-3b40-459f-8ae2-167a9ace324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413C7EC-B74B-459F-8063-BB7D45CF55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EF56D7-8613-40D2-AB81-0C03A34FA59E}">
  <ds:schemaRefs>
    <ds:schemaRef ds:uri="613e25e4-3b40-459f-8ae2-167a9ace32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2259</Words>
  <Application>Microsoft Office PowerPoint</Application>
  <PresentationFormat>On-screen Show (4:3)</PresentationFormat>
  <Paragraphs>455</Paragraphs>
  <Slides>52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Narrow</vt:lpstr>
      <vt:lpstr>Century Gothic</vt:lpstr>
      <vt:lpstr>Consolas</vt:lpstr>
      <vt:lpstr>Gill Sans</vt:lpstr>
      <vt:lpstr>Wingdings</vt:lpstr>
      <vt:lpstr>Wingdings 2</vt:lpstr>
      <vt:lpstr>ヒラギノ角ゴ ProN W3</vt:lpstr>
      <vt:lpstr>STYLE A</vt:lpstr>
      <vt:lpstr>Surescripts Theme</vt:lpstr>
      <vt:lpstr>Software Engineering intern experience</vt:lpstr>
      <vt:lpstr>Part 00: Introduction</vt:lpstr>
      <vt:lpstr>PowerPoint Presentation</vt:lpstr>
      <vt:lpstr>PowerPoint Presentation</vt:lpstr>
      <vt:lpstr>PowerPoint Presentation</vt:lpstr>
      <vt:lpstr>PowerPoint Presentation</vt:lpstr>
      <vt:lpstr>Part 01: Project Background</vt:lpstr>
      <vt:lpstr>The Opportunity</vt:lpstr>
      <vt:lpstr>The Opportunity</vt:lpstr>
      <vt:lpstr>Current Process</vt:lpstr>
      <vt:lpstr>PowerPoint Presentation</vt:lpstr>
      <vt:lpstr>PowerPoint Presentation</vt:lpstr>
      <vt:lpstr>PowerPoint Presentation</vt:lpstr>
      <vt:lpstr>What is a microsite?</vt:lpstr>
      <vt:lpstr>Development Process</vt:lpstr>
      <vt:lpstr>Project Layout</vt:lpstr>
      <vt:lpstr>Part 10: Workflow</vt:lpstr>
      <vt:lpstr>PowerPoint Presentation</vt:lpstr>
      <vt:lpstr>PowerPoint Presentation</vt:lpstr>
      <vt:lpstr>Accessing the Microsite</vt:lpstr>
      <vt:lpstr>Integration Manager Homepage</vt:lpstr>
      <vt:lpstr>Integration Manager Homepage</vt:lpstr>
      <vt:lpstr>Integration Manager Homepage</vt:lpstr>
      <vt:lpstr>Integration Manager Homepage</vt:lpstr>
      <vt:lpstr>Integration Manager Homepage</vt:lpstr>
      <vt:lpstr>Integration Manager Homepage</vt:lpstr>
      <vt:lpstr>Homepage: Status Codes</vt:lpstr>
      <vt:lpstr>Homepage: Filter and Pagination</vt:lpstr>
      <vt:lpstr>Homepage: Actions</vt:lpstr>
      <vt:lpstr>New Questionnaire</vt:lpstr>
      <vt:lpstr>New Questionnaire</vt:lpstr>
      <vt:lpstr>New Questionnaire</vt:lpstr>
      <vt:lpstr>New Questionnaire</vt:lpstr>
      <vt:lpstr>PowerPoint Presentation</vt:lpstr>
      <vt:lpstr>PowerPoint Presentation</vt:lpstr>
      <vt:lpstr>Customer Homepage</vt:lpstr>
      <vt:lpstr>Customer Questionnaire</vt:lpstr>
      <vt:lpstr>Customer Questionnaire</vt:lpstr>
      <vt:lpstr>Customer Questionnaire</vt:lpstr>
      <vt:lpstr>Certificate Signing Request</vt:lpstr>
      <vt:lpstr>Certificate Signing Request</vt:lpstr>
      <vt:lpstr>Customer submission</vt:lpstr>
      <vt:lpstr>Customer confirm page</vt:lpstr>
      <vt:lpstr>PowerPoint Presentation</vt:lpstr>
      <vt:lpstr>Integration Manager Homepage</vt:lpstr>
      <vt:lpstr>Actions</vt:lpstr>
      <vt:lpstr>PowerPoint Presentation</vt:lpstr>
      <vt:lpstr>Feedback</vt:lpstr>
      <vt:lpstr>PowerPoint Presentation</vt:lpstr>
      <vt:lpstr>PowerPoint Presentation</vt:lpstr>
      <vt:lpstr>PowerPoint Presentation</vt:lpstr>
      <vt:lpstr>PowerPoint Presentation</vt:lpstr>
    </vt:vector>
  </TitlesOfParts>
  <Manager/>
  <Company>Surescripts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Surescripts</dc:title>
  <dc:subject/>
  <dc:creator>Surescripts</dc:creator>
  <cp:keywords/>
  <dc:description/>
  <cp:lastModifiedBy>Wang, Vanessa</cp:lastModifiedBy>
  <cp:revision>2</cp:revision>
  <cp:lastPrinted>2019-02-18T17:22:47Z</cp:lastPrinted>
  <dcterms:created xsi:type="dcterms:W3CDTF">2018-11-13T19:13:54Z</dcterms:created>
  <dcterms:modified xsi:type="dcterms:W3CDTF">2019-08-07T19:29:22Z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0x0101007849D67BB20D9C428BEDD1BB9BC7403A</vt:lpwstr>
  </property>
</Properties>
</file>